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6"/>
  </p:notesMasterIdLst>
  <p:sldIdLst>
    <p:sldId id="256" r:id="rId4"/>
    <p:sldId id="264" r:id="rId5"/>
    <p:sldId id="261" r:id="rId6"/>
    <p:sldId id="290" r:id="rId7"/>
    <p:sldId id="298" r:id="rId8"/>
    <p:sldId id="300" r:id="rId9"/>
    <p:sldId id="268" r:id="rId10"/>
    <p:sldId id="274" r:id="rId11"/>
    <p:sldId id="302" r:id="rId12"/>
    <p:sldId id="303" r:id="rId13"/>
    <p:sldId id="312" r:id="rId14"/>
    <p:sldId id="304" r:id="rId15"/>
    <p:sldId id="305" r:id="rId16"/>
    <p:sldId id="306" r:id="rId17"/>
    <p:sldId id="307" r:id="rId18"/>
    <p:sldId id="308" r:id="rId19"/>
    <p:sldId id="309" r:id="rId20"/>
    <p:sldId id="311" r:id="rId21"/>
    <p:sldId id="313" r:id="rId22"/>
    <p:sldId id="293" r:id="rId23"/>
    <p:sldId id="315" r:id="rId24"/>
    <p:sldId id="316" r:id="rId25"/>
    <p:sldId id="317" r:id="rId26"/>
    <p:sldId id="318" r:id="rId27"/>
    <p:sldId id="319" r:id="rId28"/>
    <p:sldId id="320" r:id="rId29"/>
    <p:sldId id="321" r:id="rId30"/>
    <p:sldId id="322" r:id="rId31"/>
    <p:sldId id="323" r:id="rId32"/>
    <p:sldId id="324" r:id="rId33"/>
    <p:sldId id="292" r:id="rId34"/>
    <p:sldId id="262" r:id="rId35"/>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C24"/>
    <a:srgbClr val="F2BF27"/>
    <a:srgbClr val="FFC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235" autoAdjust="0"/>
  </p:normalViewPr>
  <p:slideViewPr>
    <p:cSldViewPr>
      <p:cViewPr varScale="1">
        <p:scale>
          <a:sx n="102" d="100"/>
          <a:sy n="102" d="100"/>
        </p:scale>
        <p:origin x="898" y="72"/>
      </p:cViewPr>
      <p:guideLst>
        <p:guide orient="horz" pos="193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5DA3F-ED3A-4897-B8F3-C49A97F730D1}" type="datetimeFigureOut">
              <a:rPr lang="ko-KR" altLang="en-US" smtClean="0"/>
              <a:t>2023-10-19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9ED4F-90B4-4BD8-A817-6A0A9D03637F}" type="slidenum">
              <a:rPr lang="ko-KR" altLang="en-US" smtClean="0"/>
              <a:t>‹#›</a:t>
            </a:fld>
            <a:endParaRPr lang="ko-KR" altLang="en-US"/>
          </a:p>
        </p:txBody>
      </p:sp>
    </p:spTree>
    <p:extLst>
      <p:ext uri="{BB962C8B-B14F-4D97-AF65-F5344CB8AC3E}">
        <p14:creationId xmlns:p14="http://schemas.microsoft.com/office/powerpoint/2010/main" val="33418004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1</a:t>
            </a:fld>
            <a:endParaRPr lang="ko-KR" altLang="en-US"/>
          </a:p>
        </p:txBody>
      </p:sp>
    </p:spTree>
    <p:extLst>
      <p:ext uri="{BB962C8B-B14F-4D97-AF65-F5344CB8AC3E}">
        <p14:creationId xmlns:p14="http://schemas.microsoft.com/office/powerpoint/2010/main" val="1829441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id-ID" sz="1800">
                <a:effectLst/>
                <a:latin typeface="Times New Roman" panose="02020603050405020304" pitchFamily="18" charset="0"/>
                <a:ea typeface="Calibri" panose="020F0502020204030204" pitchFamily="34" charset="0"/>
                <a:cs typeface="Times New Roman" panose="02020603050405020304" pitchFamily="18" charset="0"/>
              </a:rPr>
              <a:t>Keterangan gambar:</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NodeMCU ESP32</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Modul Relay 2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Channel</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Buzzer</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Water Container</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DC Water Pump</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20</a:t>
            </a:fld>
            <a:endParaRPr lang="ko-KR" altLang="en-US"/>
          </a:p>
        </p:txBody>
      </p:sp>
    </p:spTree>
    <p:extLst>
      <p:ext uri="{BB962C8B-B14F-4D97-AF65-F5344CB8AC3E}">
        <p14:creationId xmlns:p14="http://schemas.microsoft.com/office/powerpoint/2010/main" val="3025313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21</a:t>
            </a:fld>
            <a:endParaRPr lang="ko-KR" altLang="en-US"/>
          </a:p>
        </p:txBody>
      </p:sp>
    </p:spTree>
    <p:extLst>
      <p:ext uri="{BB962C8B-B14F-4D97-AF65-F5344CB8AC3E}">
        <p14:creationId xmlns:p14="http://schemas.microsoft.com/office/powerpoint/2010/main" val="2388858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id-ID" sz="1800">
                <a:effectLst/>
                <a:latin typeface="Times New Roman" panose="02020603050405020304" pitchFamily="18" charset="0"/>
                <a:ea typeface="Calibri" panose="020F0502020204030204" pitchFamily="34" charset="0"/>
                <a:cs typeface="Times New Roman" panose="02020603050405020304" pitchFamily="18" charset="0"/>
              </a:rPr>
              <a:t>Keterangan gambar:</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NodeMCU ESP32</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Modul Relay 2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Channel</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Buzzer</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Sensor DHT22</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Flame Sensor</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Sensor MQ-2</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Water Container</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Jack DC Female</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DC Water Pump</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22</a:t>
            </a:fld>
            <a:endParaRPr lang="ko-KR" altLang="en-US"/>
          </a:p>
        </p:txBody>
      </p:sp>
    </p:spTree>
    <p:extLst>
      <p:ext uri="{BB962C8B-B14F-4D97-AF65-F5344CB8AC3E}">
        <p14:creationId xmlns:p14="http://schemas.microsoft.com/office/powerpoint/2010/main" val="3336756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23</a:t>
            </a:fld>
            <a:endParaRPr lang="ko-KR" altLang="en-US"/>
          </a:p>
        </p:txBody>
      </p:sp>
    </p:spTree>
    <p:extLst>
      <p:ext uri="{BB962C8B-B14F-4D97-AF65-F5344CB8AC3E}">
        <p14:creationId xmlns:p14="http://schemas.microsoft.com/office/powerpoint/2010/main" val="1018866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24</a:t>
            </a:fld>
            <a:endParaRPr lang="ko-KR" altLang="en-US"/>
          </a:p>
        </p:txBody>
      </p:sp>
    </p:spTree>
    <p:extLst>
      <p:ext uri="{BB962C8B-B14F-4D97-AF65-F5344CB8AC3E}">
        <p14:creationId xmlns:p14="http://schemas.microsoft.com/office/powerpoint/2010/main" val="963434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800" kern="0">
                <a:effectLst/>
                <a:latin typeface="Times New Roman" panose="02020603050405020304" pitchFamily="18" charset="0"/>
                <a:ea typeface="Calibri" panose="020F0502020204030204" pitchFamily="34" charset="0"/>
              </a:rPr>
              <a:t>Terdapat dua bahan uji atau </a:t>
            </a:r>
            <a:r>
              <a:rPr lang="id-ID" sz="1800" i="1" kern="0">
                <a:effectLst/>
                <a:latin typeface="Times New Roman" panose="02020603050405020304" pitchFamily="18" charset="0"/>
                <a:ea typeface="Calibri" panose="020F0502020204030204" pitchFamily="34" charset="0"/>
              </a:rPr>
              <a:t>sample</a:t>
            </a:r>
            <a:r>
              <a:rPr lang="id-ID" sz="1800" kern="0">
                <a:effectLst/>
                <a:latin typeface="Times New Roman" panose="02020603050405020304" pitchFamily="18" charset="0"/>
                <a:ea typeface="Calibri" panose="020F0502020204030204" pitchFamily="34" charset="0"/>
              </a:rPr>
              <a:t> dalam pengujian </a:t>
            </a:r>
            <a:r>
              <a:rPr lang="id-ID" sz="1800" i="1" kern="0">
                <a:effectLst/>
                <a:latin typeface="Times New Roman" panose="02020603050405020304" pitchFamily="18" charset="0"/>
                <a:ea typeface="Calibri" panose="020F0502020204030204" pitchFamily="34" charset="0"/>
              </a:rPr>
              <a:t>flame sensor </a:t>
            </a:r>
            <a:r>
              <a:rPr lang="id-ID" sz="1800" kern="0">
                <a:effectLst/>
                <a:latin typeface="Times New Roman" panose="02020603050405020304" pitchFamily="18" charset="0"/>
                <a:ea typeface="Calibri" panose="020F0502020204030204" pitchFamily="34" charset="0"/>
              </a:rPr>
              <a:t>ini yaitu menggunakan lilin dan menggunakan video api dari </a:t>
            </a:r>
            <a:r>
              <a:rPr lang="id-ID" sz="1800" i="1" kern="0">
                <a:effectLst/>
                <a:latin typeface="Times New Roman" panose="02020603050405020304" pitchFamily="18" charset="0"/>
                <a:ea typeface="Calibri" panose="020F0502020204030204" pitchFamily="34" charset="0"/>
              </a:rPr>
              <a:t>platform </a:t>
            </a:r>
            <a:r>
              <a:rPr lang="id-ID" sz="1800" kern="0">
                <a:effectLst/>
                <a:latin typeface="Times New Roman" panose="02020603050405020304" pitchFamily="18" charset="0"/>
                <a:ea typeface="Calibri" panose="020F0502020204030204" pitchFamily="34" charset="0"/>
              </a:rPr>
              <a:t>Youtube dengan kualitas 1080 (HD)</a:t>
            </a:r>
            <a:r>
              <a:rPr lang="id-ID" sz="1800" i="1" kern="0">
                <a:effectLst/>
                <a:latin typeface="Times New Roman" panose="02020603050405020304" pitchFamily="18" charset="0"/>
                <a:ea typeface="Calibri" panose="020F0502020204030204" pitchFamily="34" charset="0"/>
              </a:rPr>
              <a:t>.</a:t>
            </a:r>
            <a:r>
              <a:rPr lang="id-ID" sz="1800" kern="0">
                <a:effectLst/>
                <a:latin typeface="Times New Roman" panose="02020603050405020304" pitchFamily="18" charset="0"/>
                <a:ea typeface="Calibri" panose="020F0502020204030204" pitchFamily="34" charset="0"/>
              </a:rPr>
              <a:t> Setiap </a:t>
            </a:r>
            <a:r>
              <a:rPr lang="id-ID" sz="1800" i="1" kern="0">
                <a:effectLst/>
                <a:latin typeface="Times New Roman" panose="02020603050405020304" pitchFamily="18" charset="0"/>
                <a:ea typeface="Calibri" panose="020F0502020204030204" pitchFamily="34" charset="0"/>
              </a:rPr>
              <a:t>sample</a:t>
            </a:r>
            <a:r>
              <a:rPr lang="id-ID" sz="1800" kern="0">
                <a:effectLst/>
                <a:latin typeface="Times New Roman" panose="02020603050405020304" pitchFamily="18" charset="0"/>
                <a:ea typeface="Calibri" panose="020F0502020204030204" pitchFamily="34" charset="0"/>
              </a:rPr>
              <a:t> diuji dengan jarak yang sama yaitu sebesar 10cm dari </a:t>
            </a:r>
            <a:r>
              <a:rPr lang="id-ID" sz="1800" i="1" kern="0">
                <a:effectLst/>
                <a:latin typeface="Times New Roman" panose="02020603050405020304" pitchFamily="18" charset="0"/>
                <a:ea typeface="Calibri" panose="020F0502020204030204" pitchFamily="34" charset="0"/>
              </a:rPr>
              <a:t>flame sensor. </a:t>
            </a:r>
            <a:r>
              <a:rPr lang="id-ID" sz="1800" kern="0">
                <a:effectLst/>
                <a:latin typeface="Times New Roman" panose="02020603050405020304" pitchFamily="18" charset="0"/>
                <a:ea typeface="Calibri" panose="020F0502020204030204" pitchFamily="34" charset="0"/>
              </a:rPr>
              <a:t>Pada pengujian ini didapatkan hasil cahaya api dari lilin terdeteksi, sedangkan cahaya api dari </a:t>
            </a:r>
            <a:r>
              <a:rPr lang="id-ID" sz="1800" i="1" kern="0">
                <a:effectLst/>
                <a:latin typeface="Times New Roman" panose="02020603050405020304" pitchFamily="18" charset="0"/>
                <a:ea typeface="Calibri" panose="020F0502020204030204" pitchFamily="34" charset="0"/>
              </a:rPr>
              <a:t>platform </a:t>
            </a:r>
            <a:r>
              <a:rPr lang="id-ID" sz="1800" kern="0">
                <a:effectLst/>
                <a:latin typeface="Times New Roman" panose="02020603050405020304" pitchFamily="18" charset="0"/>
                <a:ea typeface="Calibri" panose="020F0502020204030204" pitchFamily="34" charset="0"/>
              </a:rPr>
              <a:t>Youtube tidak terdeteksi.</a:t>
            </a:r>
          </a:p>
          <a:p>
            <a:endParaRPr lang="id-ID" sz="1800" kern="0">
              <a:effectLst/>
              <a:latin typeface="Times New Roman" panose="02020603050405020304" pitchFamily="18" charset="0"/>
            </a:endParaRPr>
          </a:p>
          <a:p>
            <a:r>
              <a:rPr lang="id-ID" sz="1800" kern="0">
                <a:effectLst/>
                <a:latin typeface="Times New Roman" panose="02020603050405020304" pitchFamily="18" charset="0"/>
                <a:ea typeface="Calibri" panose="020F0502020204030204" pitchFamily="34" charset="0"/>
              </a:rPr>
              <a:t>Digunakan lilin sebagai bahan uji sumber api untuk pengujian </a:t>
            </a:r>
            <a:r>
              <a:rPr lang="id-ID" sz="1800" i="1" kern="0">
                <a:effectLst/>
                <a:latin typeface="Times New Roman" panose="02020603050405020304" pitchFamily="18" charset="0"/>
                <a:ea typeface="Calibri" panose="020F0502020204030204" pitchFamily="34" charset="0"/>
              </a:rPr>
              <a:t>flame sensor</a:t>
            </a:r>
            <a:r>
              <a:rPr lang="id-ID" sz="1800" kern="0">
                <a:effectLst/>
                <a:latin typeface="Times New Roman" panose="02020603050405020304" pitchFamily="18" charset="0"/>
                <a:ea typeface="Calibri" panose="020F0502020204030204" pitchFamily="34" charset="0"/>
              </a:rPr>
              <a:t>. Pengujian dilakukan dengan mengubah jarak api dari sensor setiap 5cm, kemudian memantau </a:t>
            </a:r>
            <a:r>
              <a:rPr lang="id-ID" sz="1800" i="1" kern="0">
                <a:effectLst/>
                <a:latin typeface="Times New Roman" panose="02020603050405020304" pitchFamily="18" charset="0"/>
                <a:ea typeface="Calibri" panose="020F0502020204030204" pitchFamily="34" charset="0"/>
              </a:rPr>
              <a:t>output</a:t>
            </a:r>
            <a:r>
              <a:rPr lang="id-ID" sz="1800" kern="0">
                <a:effectLst/>
                <a:latin typeface="Times New Roman" panose="02020603050405020304" pitchFamily="18" charset="0"/>
                <a:ea typeface="Calibri" panose="020F0502020204030204" pitchFamily="34" charset="0"/>
              </a:rPr>
              <a:t> berupa </a:t>
            </a:r>
            <a:r>
              <a:rPr lang="id-ID" sz="1800" i="1" kern="0">
                <a:effectLst/>
                <a:latin typeface="Times New Roman" panose="02020603050405020304" pitchFamily="18" charset="0"/>
                <a:ea typeface="Calibri" panose="020F0502020204030204" pitchFamily="34" charset="0"/>
              </a:rPr>
              <a:t>buzzer</a:t>
            </a:r>
            <a:r>
              <a:rPr lang="id-ID" sz="1800" kern="0">
                <a:effectLst/>
                <a:latin typeface="Times New Roman" panose="02020603050405020304" pitchFamily="18" charset="0"/>
                <a:ea typeface="Calibri" panose="020F0502020204030204" pitchFamily="34" charset="0"/>
              </a:rPr>
              <a:t> dan </a:t>
            </a:r>
            <a:r>
              <a:rPr lang="id-ID" sz="1800" i="1" kern="0">
                <a:effectLst/>
                <a:latin typeface="Times New Roman" panose="02020603050405020304" pitchFamily="18" charset="0"/>
                <a:ea typeface="Calibri" panose="020F0502020204030204" pitchFamily="34" charset="0"/>
              </a:rPr>
              <a:t>water pump</a:t>
            </a:r>
            <a:r>
              <a:rPr lang="id-ID" sz="1800" kern="0">
                <a:effectLst/>
                <a:latin typeface="Times New Roman" panose="02020603050405020304" pitchFamily="18" charset="0"/>
                <a:ea typeface="Calibri" panose="020F0502020204030204" pitchFamily="34" charset="0"/>
              </a:rPr>
              <a:t>, serta </a:t>
            </a:r>
            <a:r>
              <a:rPr lang="id-ID" sz="1800" i="1" kern="0">
                <a:effectLst/>
                <a:latin typeface="Times New Roman" panose="02020603050405020304" pitchFamily="18" charset="0"/>
                <a:ea typeface="Calibri" panose="020F0502020204030204" pitchFamily="34" charset="0"/>
              </a:rPr>
              <a:t>delay</a:t>
            </a:r>
            <a:r>
              <a:rPr lang="id-ID" sz="1800" kern="0">
                <a:effectLst/>
                <a:latin typeface="Times New Roman" panose="02020603050405020304" pitchFamily="18" charset="0"/>
                <a:ea typeface="Calibri" panose="020F0502020204030204" pitchFamily="34" charset="0"/>
              </a:rPr>
              <a:t> dari </a:t>
            </a:r>
            <a:r>
              <a:rPr lang="id-ID" sz="1800" i="1" kern="0">
                <a:effectLst/>
                <a:latin typeface="Times New Roman" panose="02020603050405020304" pitchFamily="18" charset="0"/>
                <a:ea typeface="Calibri" panose="020F0502020204030204" pitchFamily="34" charset="0"/>
              </a:rPr>
              <a:t>push notification</a:t>
            </a:r>
            <a:r>
              <a:rPr lang="id-ID" sz="1800" kern="0">
                <a:effectLst/>
                <a:latin typeface="Times New Roman" panose="02020603050405020304" pitchFamily="18" charset="0"/>
                <a:ea typeface="Calibri" panose="020F0502020204030204" pitchFamily="34" charset="0"/>
              </a:rPr>
              <a:t> di setiap pengujian. Hasil yang didapatkan adalah, dengan menggunakan cahaya api dari lilin </a:t>
            </a:r>
            <a:r>
              <a:rPr lang="id-ID" sz="1800" i="1" kern="0">
                <a:effectLst/>
                <a:latin typeface="Times New Roman" panose="02020603050405020304" pitchFamily="18" charset="0"/>
                <a:ea typeface="Calibri" panose="020F0502020204030204" pitchFamily="34" charset="0"/>
              </a:rPr>
              <a:t>flame sensor </a:t>
            </a:r>
            <a:r>
              <a:rPr lang="id-ID" sz="1800" kern="0">
                <a:effectLst/>
                <a:latin typeface="Times New Roman" panose="02020603050405020304" pitchFamily="18" charset="0"/>
                <a:ea typeface="Calibri" panose="020F0502020204030204" pitchFamily="34" charset="0"/>
              </a:rPr>
              <a:t>dapat mendeteksi api dari jarak 5cm sampai dengan 60cm, </a:t>
            </a:r>
            <a:r>
              <a:rPr lang="id-ID" sz="1800" i="1" kern="0">
                <a:effectLst/>
                <a:latin typeface="Times New Roman" panose="02020603050405020304" pitchFamily="18" charset="0"/>
                <a:ea typeface="Calibri" panose="020F0502020204030204" pitchFamily="34" charset="0"/>
              </a:rPr>
              <a:t>buzzer</a:t>
            </a:r>
            <a:r>
              <a:rPr lang="id-ID" sz="1800" kern="0">
                <a:effectLst/>
                <a:latin typeface="Times New Roman" panose="02020603050405020304" pitchFamily="18" charset="0"/>
                <a:ea typeface="Calibri" panose="020F0502020204030204" pitchFamily="34" charset="0"/>
              </a:rPr>
              <a:t> dan </a:t>
            </a:r>
            <a:r>
              <a:rPr lang="id-ID" sz="1800" i="1" kern="0">
                <a:effectLst/>
                <a:latin typeface="Times New Roman" panose="02020603050405020304" pitchFamily="18" charset="0"/>
                <a:ea typeface="Calibri" panose="020F0502020204030204" pitchFamily="34" charset="0"/>
              </a:rPr>
              <a:t>water pump</a:t>
            </a:r>
            <a:r>
              <a:rPr lang="id-ID" sz="1800" kern="0">
                <a:effectLst/>
                <a:latin typeface="Times New Roman" panose="02020603050405020304" pitchFamily="18" charset="0"/>
                <a:ea typeface="Calibri" panose="020F0502020204030204" pitchFamily="34" charset="0"/>
              </a:rPr>
              <a:t> juga berada dalam kondisi ON, pada jarak 65cm sensor sudah tidak dapat mendeteksi. Nilai rata-rata dari </a:t>
            </a:r>
            <a:r>
              <a:rPr lang="id-ID" sz="1800" i="1" kern="0">
                <a:effectLst/>
                <a:latin typeface="Times New Roman" panose="02020603050405020304" pitchFamily="18" charset="0"/>
                <a:ea typeface="Calibri" panose="020F0502020204030204" pitchFamily="34" charset="0"/>
              </a:rPr>
              <a:t>delay</a:t>
            </a:r>
            <a:r>
              <a:rPr lang="id-ID" sz="1800" kern="0">
                <a:effectLst/>
                <a:latin typeface="Times New Roman" panose="02020603050405020304" pitchFamily="18" charset="0"/>
                <a:ea typeface="Calibri" panose="020F0502020204030204" pitchFamily="34" charset="0"/>
              </a:rPr>
              <a:t> notifikasi adalah sebesar 3,78 detik. Hasil pengujian dapat dilihat pada Tabel 5.2.</a:t>
            </a:r>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26</a:t>
            </a:fld>
            <a:endParaRPr lang="ko-KR" altLang="en-US"/>
          </a:p>
        </p:txBody>
      </p:sp>
    </p:spTree>
    <p:extLst>
      <p:ext uri="{BB962C8B-B14F-4D97-AF65-F5344CB8AC3E}">
        <p14:creationId xmlns:p14="http://schemas.microsoft.com/office/powerpoint/2010/main" val="1538945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800" kern="0">
                <a:effectLst/>
                <a:latin typeface="Times New Roman" panose="02020603050405020304" pitchFamily="18" charset="0"/>
                <a:ea typeface="Calibri" panose="020F0502020204030204" pitchFamily="34" charset="0"/>
              </a:rPr>
              <a:t>Sumber gas pada pengujian ini menggunakan gas butana yang disemprotkan dari tabung gas </a:t>
            </a:r>
            <a:r>
              <a:rPr lang="id-ID" sz="1800" i="1" kern="0">
                <a:effectLst/>
                <a:latin typeface="Times New Roman" panose="02020603050405020304" pitchFamily="18" charset="0"/>
                <a:ea typeface="Calibri" panose="020F0502020204030204" pitchFamily="34" charset="0"/>
              </a:rPr>
              <a:t>portable</a:t>
            </a:r>
            <a:r>
              <a:rPr lang="id-ID" sz="1800" kern="0">
                <a:effectLst/>
                <a:latin typeface="Times New Roman" panose="02020603050405020304" pitchFamily="18" charset="0"/>
                <a:ea typeface="Calibri" panose="020F0502020204030204" pitchFamily="34" charset="0"/>
              </a:rPr>
              <a:t>. Pengujian dilakukan dengan jarak yang berbeda antara sensor gas MQ-2 dengan gas butana. Dilakukan pengujian dengan jarak bertambah setiap 10cm. Sensor masih membaca gas berlebih dengan rentang 10cm sampai 170cm, dan tidak mendeteksi lagi pada jarak 180cm. Pengujian juga menampilkan nilai bacaan (ppm) sensor di setiap jaraknya dan menghasilkan </a:t>
            </a:r>
            <a:r>
              <a:rPr lang="id-ID" sz="1800" i="1" kern="0">
                <a:effectLst/>
                <a:latin typeface="Times New Roman" panose="02020603050405020304" pitchFamily="18" charset="0"/>
                <a:ea typeface="Calibri" panose="020F0502020204030204" pitchFamily="34" charset="0"/>
              </a:rPr>
              <a:t>output</a:t>
            </a:r>
            <a:r>
              <a:rPr lang="id-ID" sz="1800" kern="0">
                <a:effectLst/>
                <a:latin typeface="Times New Roman" panose="02020603050405020304" pitchFamily="18" charset="0"/>
                <a:ea typeface="Calibri" panose="020F0502020204030204" pitchFamily="34" charset="0"/>
              </a:rPr>
              <a:t> berupa </a:t>
            </a:r>
            <a:r>
              <a:rPr lang="id-ID" sz="1800" i="1" kern="0">
                <a:effectLst/>
                <a:latin typeface="Times New Roman" panose="02020603050405020304" pitchFamily="18" charset="0"/>
                <a:ea typeface="Calibri" panose="020F0502020204030204" pitchFamily="34" charset="0"/>
              </a:rPr>
              <a:t>buzzer</a:t>
            </a:r>
            <a:r>
              <a:rPr lang="id-ID" sz="1800" kern="0">
                <a:effectLst/>
                <a:latin typeface="Times New Roman" panose="02020603050405020304" pitchFamily="18" charset="0"/>
                <a:ea typeface="Calibri" panose="020F0502020204030204" pitchFamily="34" charset="0"/>
              </a:rPr>
              <a:t>. </a:t>
            </a:r>
            <a:r>
              <a:rPr lang="id-ID" sz="1800" i="1" kern="0">
                <a:effectLst/>
                <a:latin typeface="Times New Roman" panose="02020603050405020304" pitchFamily="18" charset="0"/>
                <a:ea typeface="Calibri" panose="020F0502020204030204" pitchFamily="34" charset="0"/>
              </a:rPr>
              <a:t>Delay push notification</a:t>
            </a:r>
            <a:r>
              <a:rPr lang="id-ID" sz="1800" kern="0">
                <a:effectLst/>
                <a:latin typeface="Times New Roman" panose="02020603050405020304" pitchFamily="18" charset="0"/>
                <a:ea typeface="Calibri" panose="020F0502020204030204" pitchFamily="34" charset="0"/>
              </a:rPr>
              <a:t> juga dihitung di setiap jarak dan menunjukkan nilai rata-rata sebesar 2,84 detik.</a:t>
            </a:r>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27</a:t>
            </a:fld>
            <a:endParaRPr lang="ko-KR" altLang="en-US"/>
          </a:p>
        </p:txBody>
      </p:sp>
    </p:spTree>
    <p:extLst>
      <p:ext uri="{BB962C8B-B14F-4D97-AF65-F5344CB8AC3E}">
        <p14:creationId xmlns:p14="http://schemas.microsoft.com/office/powerpoint/2010/main" val="2458725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800" kern="0">
                <a:effectLst/>
                <a:latin typeface="Times New Roman" panose="02020603050405020304" pitchFamily="18" charset="0"/>
                <a:ea typeface="Calibri" panose="020F0502020204030204" pitchFamily="34" charset="0"/>
              </a:rPr>
              <a:t>Dilakukan pengujian untuk menghitung akurasi dan galat dengan membandingkan sensor DHT22 dan Hygrometer</a:t>
            </a:r>
            <a:r>
              <a:rPr lang="id-ID" sz="1800" i="1" kern="0">
                <a:effectLst/>
                <a:latin typeface="Times New Roman" panose="02020603050405020304" pitchFamily="18" charset="0"/>
                <a:ea typeface="Calibri" panose="020F0502020204030204" pitchFamily="34" charset="0"/>
              </a:rPr>
              <a:t> Digital</a:t>
            </a:r>
            <a:r>
              <a:rPr lang="id-ID" sz="1800" kern="0">
                <a:effectLst/>
                <a:latin typeface="Times New Roman" panose="02020603050405020304" pitchFamily="18" charset="0"/>
                <a:ea typeface="Calibri" panose="020F0502020204030204" pitchFamily="34" charset="0"/>
              </a:rPr>
              <a:t> HTC-1 sebagai alat pengukuran suhu ruang. Pengujian akurasi dan galat sensor DHT22 dengan HTC-1 dilakukan dengan mengambil data sebanyak 10 kali dan setiap 5 menit dari kedua alat. Kemudian memantau </a:t>
            </a:r>
            <a:r>
              <a:rPr lang="id-ID" sz="1800" i="1" kern="0">
                <a:effectLst/>
                <a:latin typeface="Times New Roman" panose="02020603050405020304" pitchFamily="18" charset="0"/>
                <a:ea typeface="Calibri" panose="020F0502020204030204" pitchFamily="34" charset="0"/>
              </a:rPr>
              <a:t>buzzer</a:t>
            </a:r>
            <a:r>
              <a:rPr lang="id-ID" sz="1800" kern="0">
                <a:effectLst/>
                <a:latin typeface="Times New Roman" panose="02020603050405020304" pitchFamily="18" charset="0"/>
                <a:ea typeface="Calibri" panose="020F0502020204030204" pitchFamily="34" charset="0"/>
              </a:rPr>
              <a:t> dan </a:t>
            </a:r>
            <a:r>
              <a:rPr lang="id-ID" sz="1800" i="1" kern="0">
                <a:effectLst/>
                <a:latin typeface="Times New Roman" panose="02020603050405020304" pitchFamily="18" charset="0"/>
                <a:ea typeface="Calibri" panose="020F0502020204030204" pitchFamily="34" charset="0"/>
              </a:rPr>
              <a:t>delay</a:t>
            </a:r>
            <a:r>
              <a:rPr lang="id-ID" sz="1800" kern="0">
                <a:effectLst/>
                <a:latin typeface="Times New Roman" panose="02020603050405020304" pitchFamily="18" charset="0"/>
                <a:ea typeface="Calibri" panose="020F0502020204030204" pitchFamily="34" charset="0"/>
              </a:rPr>
              <a:t> notifikasi pada setiap 5 menitnya. Hasil yang didapatkan pada pengujian ini adalah nilai rata-rata dari selisih antara kedua alat ukur ini adalah sebesar 0,63℃, nilai rata-rata galat atau </a:t>
            </a:r>
            <a:r>
              <a:rPr lang="id-ID" sz="1800" i="1" kern="0">
                <a:effectLst/>
                <a:latin typeface="Times New Roman" panose="02020603050405020304" pitchFamily="18" charset="0"/>
                <a:ea typeface="Calibri" panose="020F0502020204030204" pitchFamily="34" charset="0"/>
              </a:rPr>
              <a:t>error</a:t>
            </a:r>
            <a:r>
              <a:rPr lang="id-ID" sz="1800" kern="0">
                <a:effectLst/>
                <a:latin typeface="Times New Roman" panose="02020603050405020304" pitchFamily="18" charset="0"/>
                <a:ea typeface="Calibri" panose="020F0502020204030204" pitchFamily="34" charset="0"/>
              </a:rPr>
              <a:t> sebesar 1,48%, nilai rata-rata akurasi sebesar 98,52%, dan nilai rata-rata </a:t>
            </a:r>
            <a:r>
              <a:rPr lang="id-ID" sz="1800" i="1" kern="0">
                <a:effectLst/>
                <a:latin typeface="Times New Roman" panose="02020603050405020304" pitchFamily="18" charset="0"/>
                <a:ea typeface="Calibri" panose="020F0502020204030204" pitchFamily="34" charset="0"/>
              </a:rPr>
              <a:t>delay</a:t>
            </a:r>
            <a:r>
              <a:rPr lang="id-ID" sz="1800" kern="0">
                <a:effectLst/>
                <a:latin typeface="Times New Roman" panose="02020603050405020304" pitchFamily="18" charset="0"/>
                <a:ea typeface="Calibri" panose="020F0502020204030204" pitchFamily="34" charset="0"/>
              </a:rPr>
              <a:t> notifikasi adalah sebesar 2,03.</a:t>
            </a:r>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28</a:t>
            </a:fld>
            <a:endParaRPr lang="ko-KR" altLang="en-US"/>
          </a:p>
        </p:txBody>
      </p:sp>
    </p:spTree>
    <p:extLst>
      <p:ext uri="{BB962C8B-B14F-4D97-AF65-F5344CB8AC3E}">
        <p14:creationId xmlns:p14="http://schemas.microsoft.com/office/powerpoint/2010/main" val="1156068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800" kern="0">
                <a:effectLst/>
                <a:latin typeface="Times New Roman" panose="02020603050405020304" pitchFamily="18" charset="0"/>
                <a:ea typeface="Calibri" panose="020F0502020204030204" pitchFamily="34" charset="0"/>
              </a:rPr>
              <a:t>Proses pengujian keseluruhan sistem dilakukan dengan membuat sumber api di dalam ruangan yang bertempat di </a:t>
            </a:r>
            <a:r>
              <a:rPr lang="id-ID" sz="1800" i="1" kern="0">
                <a:effectLst/>
                <a:latin typeface="Times New Roman" panose="02020603050405020304" pitchFamily="18" charset="0"/>
                <a:ea typeface="Calibri" panose="020F0502020204030204" pitchFamily="34" charset="0"/>
              </a:rPr>
              <a:t>Smart Garden </a:t>
            </a:r>
            <a:r>
              <a:rPr lang="id-ID" sz="1800" kern="0">
                <a:effectLst/>
                <a:latin typeface="Times New Roman" panose="02020603050405020304" pitchFamily="18" charset="0"/>
                <a:ea typeface="Calibri" panose="020F0502020204030204" pitchFamily="34" charset="0"/>
              </a:rPr>
              <a:t>FMIPA Untan. Kemudian diberi jarak dengan selisih sebesar 10cm antara sumber api dengan perangkat sistem.</a:t>
            </a:r>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29</a:t>
            </a:fld>
            <a:endParaRPr lang="ko-KR" altLang="en-US"/>
          </a:p>
        </p:txBody>
      </p:sp>
    </p:spTree>
    <p:extLst>
      <p:ext uri="{BB962C8B-B14F-4D97-AF65-F5344CB8AC3E}">
        <p14:creationId xmlns:p14="http://schemas.microsoft.com/office/powerpoint/2010/main" val="290967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id-ID" sz="1800">
                <a:effectLst/>
                <a:latin typeface="Times New Roman" panose="02020603050405020304" pitchFamily="18" charset="0"/>
                <a:ea typeface="Calibri" panose="020F0502020204030204" pitchFamily="34" charset="0"/>
                <a:cs typeface="Times New Roman" panose="02020603050405020304" pitchFamily="18" charset="0"/>
              </a:rPr>
              <a:t>Berdasarkan hasil pengujian keseluruhan pada tabel di atas, didapatkan hasil pengujian berupa nilai bacaan dari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flame sensor</a:t>
            </a:r>
            <a:r>
              <a:rPr lang="id-ID" sz="1800">
                <a:effectLst/>
                <a:latin typeface="Times New Roman" panose="02020603050405020304" pitchFamily="18" charset="0"/>
                <a:ea typeface="Calibri" panose="020F0502020204030204" pitchFamily="34" charset="0"/>
                <a:cs typeface="Times New Roman" panose="02020603050405020304" pitchFamily="18" charset="0"/>
              </a:rPr>
              <a:t>, sensor MQ-2, sensor DHT22, keterangan,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output</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dan jarak ke sumber api (cm) dengan tambahan jarak 10cm pada setiap pengujian.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Flame sensor</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dapat mendeteksi sumber api yang berupa api unggun dari jarak 1cm sampai dengan 130cm.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Output</a:t>
            </a:r>
            <a:r>
              <a:rPr lang="id-ID" sz="1800">
                <a:effectLst/>
                <a:latin typeface="Times New Roman" panose="02020603050405020304" pitchFamily="18" charset="0"/>
                <a:ea typeface="Calibri" panose="020F0502020204030204" pitchFamily="34" charset="0"/>
                <a:cs typeface="Times New Roman" panose="02020603050405020304" pitchFamily="18" charset="0"/>
              </a:rPr>
              <a:t>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buzzer</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dan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water pump</a:t>
            </a:r>
            <a:r>
              <a:rPr lang="id-ID" sz="1800">
                <a:effectLst/>
                <a:latin typeface="Times New Roman" panose="02020603050405020304" pitchFamily="18" charset="0"/>
                <a:ea typeface="Calibri" panose="020F0502020204030204" pitchFamily="34" charset="0"/>
                <a:cs typeface="Times New Roman" panose="02020603050405020304" pitchFamily="18" charset="0"/>
              </a:rPr>
              <a:t> juga berada di kondisi ON, dan nilai rata-rata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delay</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dari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push notification</a:t>
            </a:r>
            <a:r>
              <a:rPr lang="id-ID" sz="1800">
                <a:effectLst/>
                <a:latin typeface="Times New Roman" panose="02020603050405020304" pitchFamily="18" charset="0"/>
                <a:ea typeface="Calibri" panose="020F0502020204030204" pitchFamily="34" charset="0"/>
                <a:cs typeface="Times New Roman" panose="02020603050405020304" pitchFamily="18" charset="0"/>
              </a:rPr>
              <a:t> adalah sebesar 2,37 detik. </a:t>
            </a:r>
          </a:p>
          <a:p>
            <a:pPr algn="just">
              <a:lnSpc>
                <a:spcPct val="150000"/>
              </a:lnSpc>
            </a:pP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id-ID" sz="1800">
                <a:effectLst/>
                <a:latin typeface="Times New Roman" panose="02020603050405020304" pitchFamily="18" charset="0"/>
                <a:ea typeface="Calibri" panose="020F0502020204030204" pitchFamily="34" charset="0"/>
                <a:cs typeface="Times New Roman" panose="02020603050405020304" pitchFamily="18" charset="0"/>
              </a:rPr>
              <a:t>Kemudian sensor gas MQ-2 mempunyai nilai pembacaan sebesar 51,73 ppm pada pengujian pertama karena berjarak 10cm dengan sumber api, dengan mendeteksi asap yang dikeluarkan dari hasil pembakaran. Sensor suhu DHT22 menunjukkan hasil pembacaan suhu ruang sebesar 32</a:t>
            </a:r>
            <a:r>
              <a:rPr lang="id-ID"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pada jarak 10cm dan 32,1°C pada jarak 150cm, hal ini menunjukkan bahwa sensor DHT22 tidak terpengaruh dengan jarak api dan tidak ada kenaikan drastis pada suhu ruang.</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30</a:t>
            </a:fld>
            <a:endParaRPr lang="ko-KR" altLang="en-US"/>
          </a:p>
        </p:txBody>
      </p:sp>
    </p:spTree>
    <p:extLst>
      <p:ext uri="{BB962C8B-B14F-4D97-AF65-F5344CB8AC3E}">
        <p14:creationId xmlns:p14="http://schemas.microsoft.com/office/powerpoint/2010/main" val="3857121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a:t>Darnita</a:t>
            </a:r>
          </a:p>
          <a:p>
            <a:r>
              <a:rPr lang="id-ID"/>
              <a:t>= </a:t>
            </a:r>
            <a:r>
              <a:rPr lang="en-ID" sz="1800" b="0" i="0" u="none" strike="noStrike" baseline="0">
                <a:latin typeface="Times New Roman" panose="02020603050405020304" pitchFamily="18" charset="0"/>
              </a:rPr>
              <a:t>Sensor suhu dapat bekerja dengan baik </a:t>
            </a:r>
            <a:r>
              <a:rPr lang="id-ID" sz="1800" b="0" i="0" u="none" strike="noStrike" baseline="0">
                <a:latin typeface="Times New Roman" panose="02020603050405020304" pitchFamily="18" charset="0"/>
              </a:rPr>
              <a:t>saat</a:t>
            </a:r>
            <a:r>
              <a:rPr lang="en-ID" sz="1800" b="0" i="0" u="none" strike="noStrike" baseline="0">
                <a:latin typeface="Times New Roman" panose="02020603050405020304" pitchFamily="18" charset="0"/>
              </a:rPr>
              <a:t> diberikan perlakukan suhu diatas &gt;350</a:t>
            </a:r>
            <a:r>
              <a:rPr lang="id-ID" sz="1800" b="0" i="0" u="none" strike="noStrike" baseline="0">
                <a:latin typeface="Times New Roman" panose="02020603050405020304" pitchFamily="18" charset="0"/>
              </a:rPr>
              <a:t> dan </a:t>
            </a:r>
            <a:r>
              <a:rPr lang="en-ID" sz="1800" b="0" i="0" u="none" strike="noStrike" baseline="0">
                <a:latin typeface="Times New Roman" panose="02020603050405020304" pitchFamily="18" charset="0"/>
              </a:rPr>
              <a:t>Sensor Asap dapat bekerja dengan baik </a:t>
            </a:r>
            <a:r>
              <a:rPr lang="id-ID" sz="1800" b="0" i="0" u="none" strike="noStrike" baseline="0">
                <a:latin typeface="Times New Roman" panose="02020603050405020304" pitchFamily="18" charset="0"/>
              </a:rPr>
              <a:t>saat</a:t>
            </a:r>
            <a:r>
              <a:rPr lang="en-ID" sz="1800" b="0" i="0" u="none" strike="noStrike" baseline="0">
                <a:latin typeface="Times New Roman" panose="02020603050405020304" pitchFamily="18" charset="0"/>
              </a:rPr>
              <a:t> diberikan perlakukan asap diatas &gt;400 ppm</a:t>
            </a:r>
            <a:endParaRPr lang="id-ID" sz="1800" kern="0">
              <a:effectLst/>
              <a:latin typeface="Times New Roman" panose="02020603050405020304" pitchFamily="18" charset="0"/>
              <a:ea typeface="Calibri" panose="020F0502020204030204" pitchFamily="34" charset="0"/>
            </a:endParaRPr>
          </a:p>
          <a:p>
            <a:endParaRPr lang="id-ID" sz="1800" kern="0">
              <a:effectLst/>
              <a:latin typeface="Times New Roman" panose="02020603050405020304" pitchFamily="18" charset="0"/>
            </a:endParaRPr>
          </a:p>
          <a:p>
            <a:r>
              <a:rPr lang="id-ID" sz="1800" kern="0">
                <a:effectLst/>
                <a:latin typeface="Times New Roman" panose="02020603050405020304" pitchFamily="18" charset="0"/>
              </a:rPr>
              <a:t>Robbani</a:t>
            </a:r>
          </a:p>
          <a:p>
            <a:r>
              <a:rPr lang="id-ID" sz="1800" kern="0">
                <a:effectLst/>
                <a:latin typeface="Times New Roman" panose="02020603050405020304" pitchFamily="18" charset="0"/>
              </a:rPr>
              <a:t>= </a:t>
            </a:r>
            <a:r>
              <a:rPr lang="id-ID" sz="1800" kern="0">
                <a:effectLst/>
                <a:latin typeface="Times New Roman" panose="02020603050405020304" pitchFamily="18" charset="0"/>
                <a:ea typeface="Calibri" panose="020F0502020204030204" pitchFamily="34" charset="0"/>
              </a:rPr>
              <a:t>Hasil pelacakan lokasi menggunakan GPS memiliki toleransi sebesar 19,75m. Rata-rata waktu yang dibutuhkan untuk mengirim data dari ESP32 ke Server Bot Telegram adalah 3.33s </a:t>
            </a:r>
          </a:p>
          <a:p>
            <a:endParaRPr lang="id-ID" sz="1800" kern="0">
              <a:effectLst/>
              <a:latin typeface="Times New Roman" panose="02020603050405020304" pitchFamily="18" charset="0"/>
            </a:endParaRPr>
          </a:p>
          <a:p>
            <a:r>
              <a:rPr lang="id-ID" sz="1800" kern="0">
                <a:effectLst/>
                <a:latin typeface="Times New Roman" panose="02020603050405020304" pitchFamily="18" charset="0"/>
              </a:rPr>
              <a:t>Fachry</a:t>
            </a:r>
          </a:p>
          <a:p>
            <a:r>
              <a:rPr lang="id-ID" sz="1800" kern="0">
                <a:effectLst/>
                <a:latin typeface="Times New Roman" panose="02020603050405020304" pitchFamily="18" charset="0"/>
              </a:rPr>
              <a:t>=</a:t>
            </a:r>
            <a:r>
              <a:rPr lang="en-ID" sz="1800" b="0" i="0" u="none" strike="noStrike" baseline="0">
                <a:solidFill>
                  <a:srgbClr val="000000"/>
                </a:solidFill>
                <a:latin typeface="Times New Roman" panose="02020603050405020304" pitchFamily="18" charset="0"/>
              </a:rPr>
              <a:t>Setiap sensor telah bekerja sesuai dengan fungsinya dan Rata – rata waktu yang dibutuhkan untuk menerima pesan adalah 5.73 detik setelah ESP32 membaca adanya api / kebakaran. </a:t>
            </a:r>
            <a:endParaRPr lang="id-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4</a:t>
            </a:fld>
            <a:endParaRPr lang="ko-KR" altLang="en-US"/>
          </a:p>
        </p:txBody>
      </p:sp>
    </p:spTree>
    <p:extLst>
      <p:ext uri="{BB962C8B-B14F-4D97-AF65-F5344CB8AC3E}">
        <p14:creationId xmlns:p14="http://schemas.microsoft.com/office/powerpoint/2010/main" val="4285790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Flame sensor </a:t>
            </a:r>
            <a:r>
              <a:rPr lang="id-ID" sz="1800">
                <a:effectLst/>
                <a:latin typeface="Times New Roman" panose="02020603050405020304" pitchFamily="18" charset="0"/>
                <a:ea typeface="Calibri" panose="020F0502020204030204" pitchFamily="34" charset="0"/>
                <a:cs typeface="Times New Roman" panose="02020603050405020304" pitchFamily="18" charset="0"/>
              </a:rPr>
              <a:t>dengan bahan uji lilin dapat mendeteksi nyala api pada jarak 5cm sampai dengan 60cm, kondisi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output</a:t>
            </a:r>
            <a:r>
              <a:rPr lang="id-ID" sz="1800">
                <a:effectLst/>
                <a:latin typeface="Times New Roman" panose="02020603050405020304" pitchFamily="18" charset="0"/>
                <a:ea typeface="Calibri" panose="020F0502020204030204" pitchFamily="34" charset="0"/>
                <a:cs typeface="Times New Roman" panose="02020603050405020304" pitchFamily="18" charset="0"/>
              </a:rPr>
              <a:t> berupa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buzzer</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dan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water pump</a:t>
            </a:r>
            <a:r>
              <a:rPr lang="id-ID" sz="1800">
                <a:effectLst/>
                <a:latin typeface="Times New Roman" panose="02020603050405020304" pitchFamily="18" charset="0"/>
                <a:ea typeface="Calibri" panose="020F0502020204030204" pitchFamily="34" charset="0"/>
                <a:cs typeface="Times New Roman" panose="02020603050405020304" pitchFamily="18" charset="0"/>
              </a:rPr>
              <a:t> ON. Sensor gas MQ-2 dapat mendeteksi kadar gas butana yang melebihi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threshold</a:t>
            </a:r>
            <a:r>
              <a:rPr lang="id-ID" sz="1800">
                <a:effectLst/>
                <a:latin typeface="Times New Roman" panose="02020603050405020304" pitchFamily="18" charset="0"/>
                <a:ea typeface="Calibri" panose="020F0502020204030204" pitchFamily="34" charset="0"/>
                <a:cs typeface="Times New Roman" panose="02020603050405020304" pitchFamily="18" charset="0"/>
              </a:rPr>
              <a:t> pada jarak 10cm sampai 170cm, kondisi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buzzer</a:t>
            </a:r>
            <a:r>
              <a:rPr lang="id-ID" sz="1800">
                <a:effectLst/>
                <a:latin typeface="Times New Roman" panose="02020603050405020304" pitchFamily="18" charset="0"/>
                <a:ea typeface="Calibri" panose="020F0502020204030204" pitchFamily="34" charset="0"/>
                <a:cs typeface="Times New Roman" panose="02020603050405020304" pitchFamily="18" charset="0"/>
              </a:rPr>
              <a:t> ON. Sensor suhu DHT22 memiliki akurasi sebesar 98,52% dan galat sebesar 1,48% dengan alat ukur Hygrometer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Digital</a:t>
            </a:r>
            <a:r>
              <a:rPr lang="id-ID" sz="1800">
                <a:effectLst/>
                <a:latin typeface="Times New Roman" panose="02020603050405020304" pitchFamily="18" charset="0"/>
                <a:ea typeface="Calibri" panose="020F0502020204030204" pitchFamily="34" charset="0"/>
                <a:cs typeface="Times New Roman" panose="02020603050405020304" pitchFamily="18" charset="0"/>
              </a:rPr>
              <a:t> sebagai perbandingannya, nilai suhu ruangan yang diambil adalah setiap 5 menit, kondisi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buzzer</a:t>
            </a:r>
            <a:r>
              <a:rPr lang="id-ID" sz="1800">
                <a:effectLst/>
                <a:latin typeface="Times New Roman" panose="02020603050405020304" pitchFamily="18" charset="0"/>
                <a:ea typeface="Calibri" panose="020F0502020204030204" pitchFamily="34" charset="0"/>
                <a:cs typeface="Times New Roman" panose="02020603050405020304" pitchFamily="18" charset="0"/>
              </a:rPr>
              <a:t> ON pada saat nilai mencapai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threshold</a:t>
            </a:r>
            <a:r>
              <a:rPr lang="id-ID" sz="1800">
                <a:effectLst/>
                <a:latin typeface="Times New Roman" panose="02020603050405020304" pitchFamily="18" charset="0"/>
                <a:ea typeface="Calibri" panose="020F0502020204030204" pitchFamily="34" charset="0"/>
                <a:cs typeface="Times New Roman" panose="02020603050405020304" pitchFamily="18" charset="0"/>
              </a:rPr>
              <a:t>. Dengan menggunakan api unggun sebagai bahan pengujian keseluruhan sistem,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flame sensor</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dapat mendeteksi sampai dengan jarak 130cm.</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Delay </a:t>
            </a:r>
            <a:r>
              <a:rPr lang="id-ID" sz="1800">
                <a:effectLst/>
                <a:latin typeface="Times New Roman" panose="02020603050405020304" pitchFamily="18" charset="0"/>
                <a:ea typeface="Calibri" panose="020F0502020204030204" pitchFamily="34" charset="0"/>
                <a:cs typeface="Times New Roman" panose="02020603050405020304" pitchFamily="18" charset="0"/>
              </a:rPr>
              <a:t>respon notifikasi dari sistem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push notification</a:t>
            </a:r>
            <a:r>
              <a:rPr lang="id-ID" sz="1800">
                <a:effectLst/>
                <a:latin typeface="Times New Roman" panose="02020603050405020304" pitchFamily="18" charset="0"/>
                <a:ea typeface="Calibri" panose="020F0502020204030204" pitchFamily="34" charset="0"/>
                <a:cs typeface="Times New Roman" panose="02020603050405020304" pitchFamily="18" charset="0"/>
              </a:rPr>
              <a:t> memiliki nilai rata-rata sebesar 3,78 detik pada pengujian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flame sensor</a:t>
            </a:r>
            <a:r>
              <a:rPr lang="id-ID" sz="1800">
                <a:effectLst/>
                <a:latin typeface="Times New Roman" panose="02020603050405020304" pitchFamily="18" charset="0"/>
                <a:ea typeface="Calibri" panose="020F0502020204030204" pitchFamily="34" charset="0"/>
                <a:cs typeface="Times New Roman" panose="02020603050405020304" pitchFamily="18" charset="0"/>
              </a:rPr>
              <a:t>, 2,84 detik pada pengujian sensor MQ-2, 2,03 detik pada pengujian sensor DHT22, dan sebesar 2,37 detik pada pengujian sistem secara keseluruhan.</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31</a:t>
            </a:fld>
            <a:endParaRPr lang="ko-KR" altLang="en-US"/>
          </a:p>
        </p:txBody>
      </p:sp>
    </p:spTree>
    <p:extLst>
      <p:ext uri="{BB962C8B-B14F-4D97-AF65-F5344CB8AC3E}">
        <p14:creationId xmlns:p14="http://schemas.microsoft.com/office/powerpoint/2010/main" val="1842541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Arus listrik dari adaptor terkoneksi dengan NodeMCU ESP32.</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NodeMCU ESP 32 berfungsi sebagai sistem pusat kendali dan mikrokontroler untuk melakukan pengolahan data dari komponen pendukung lainnya.</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Sensor Gas MQ-2 berfungsi untuk mendeteksi kadar gas diudara.</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Sensor Suhu DHT22 berfungsi untuk mendeteksi suhu ruangan.</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Sensor Api  berfungsi untuk mendeteksi nyala api terdekat.</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Buzzer </a:t>
            </a:r>
            <a:r>
              <a:rPr lang="id-ID" sz="1800">
                <a:effectLst/>
                <a:latin typeface="Times New Roman" panose="02020603050405020304" pitchFamily="18" charset="0"/>
                <a:ea typeface="Calibri" panose="020F0502020204030204" pitchFamily="34" charset="0"/>
                <a:cs typeface="Times New Roman" panose="02020603050405020304" pitchFamily="18" charset="0"/>
              </a:rPr>
              <a:t>untuk membunyikan alarm peringatan.</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Modul Relay berfungsi sebagai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switch</a:t>
            </a:r>
            <a:r>
              <a:rPr lang="id-ID" sz="1800">
                <a:effectLst/>
                <a:latin typeface="Times New Roman" panose="02020603050405020304" pitchFamily="18" charset="0"/>
                <a:ea typeface="Calibri" panose="020F0502020204030204" pitchFamily="34" charset="0"/>
                <a:cs typeface="Times New Roman" panose="02020603050405020304" pitchFamily="18" charset="0"/>
              </a:rPr>
              <a:t>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on/off</a:t>
            </a:r>
            <a:r>
              <a:rPr lang="id-ID" sz="1800">
                <a:effectLst/>
                <a:latin typeface="Times New Roman" panose="02020603050405020304" pitchFamily="18" charset="0"/>
                <a:ea typeface="Calibri" panose="020F0502020204030204" pitchFamily="34" charset="0"/>
                <a:cs typeface="Times New Roman" panose="02020603050405020304" pitchFamily="18" charset="0"/>
              </a:rPr>
              <a:t> untuk mengontrol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water pump</a:t>
            </a:r>
            <a:r>
              <a:rPr lang="id-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i="1">
                <a:effectLst/>
                <a:latin typeface="Times New Roman" panose="02020603050405020304" pitchFamily="18" charset="0"/>
                <a:ea typeface="Calibri" panose="020F0502020204030204" pitchFamily="34" charset="0"/>
                <a:cs typeface="Times New Roman" panose="02020603050405020304" pitchFamily="18" charset="0"/>
              </a:rPr>
              <a:t>DC Water pump</a:t>
            </a:r>
            <a:r>
              <a:rPr lang="id-ID" sz="1800">
                <a:effectLst/>
                <a:latin typeface="Times New Roman" panose="02020603050405020304" pitchFamily="18" charset="0"/>
                <a:ea typeface="Calibri" panose="020F0502020204030204" pitchFamily="34" charset="0"/>
                <a:cs typeface="Times New Roman" panose="02020603050405020304" pitchFamily="18" charset="0"/>
              </a:rPr>
              <a:t> untuk memompa air dari wadah, dan mengalirkan ke tempat lain dengan bantuan selang.</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Koneksi internet dibutuhkan untuk mengirimkan data bacaan sensor ke Firebase.</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Firebase berfungsi untuk melakukan otentikasi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user</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dan memantau data bacaan sensor secara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realtime</a:t>
            </a:r>
            <a:r>
              <a:rPr lang="id-ID" sz="1800">
                <a:effectLst/>
                <a:latin typeface="Times New Roman" panose="02020603050405020304" pitchFamily="18" charset="0"/>
                <a:ea typeface="Calibri" panose="020F0502020204030204" pitchFamily="34" charset="0"/>
                <a:cs typeface="Times New Roman" panose="02020603050405020304" pitchFamily="18" charset="0"/>
              </a:rPr>
              <a:t>, data ini kemudian di tampilkan pada aplikasi android</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id-ID" sz="1800">
                <a:effectLst/>
                <a:latin typeface="Times New Roman" panose="02020603050405020304" pitchFamily="18" charset="0"/>
                <a:ea typeface="Calibri" panose="020F0502020204030204" pitchFamily="34" charset="0"/>
                <a:cs typeface="Times New Roman" panose="02020603050405020304" pitchFamily="18" charset="0"/>
              </a:rPr>
              <a:t>Pusher Beams berfungsi sebagai API untuk mengirimkan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push notification</a:t>
            </a:r>
            <a:r>
              <a:rPr lang="id-ID" sz="180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r>
              <a:rPr lang="id-ID" sz="1800" i="0" kern="0">
                <a:effectLst/>
                <a:latin typeface="Times New Roman" panose="02020603050405020304" pitchFamily="18" charset="0"/>
                <a:ea typeface="Calibri" panose="020F0502020204030204" pitchFamily="34" charset="0"/>
              </a:rPr>
              <a:t>12</a:t>
            </a:r>
            <a:r>
              <a:rPr lang="id-ID" sz="1800" i="1" kern="0">
                <a:effectLst/>
                <a:latin typeface="Times New Roman" panose="02020603050405020304" pitchFamily="18" charset="0"/>
                <a:ea typeface="Calibri" panose="020F0502020204030204" pitchFamily="34" charset="0"/>
              </a:rPr>
              <a:t>.    Cloud</a:t>
            </a:r>
            <a:r>
              <a:rPr lang="id-ID" sz="1800" kern="0">
                <a:effectLst/>
                <a:latin typeface="Times New Roman" panose="02020603050405020304" pitchFamily="18" charset="0"/>
                <a:ea typeface="Calibri" panose="020F0502020204030204" pitchFamily="34" charset="0"/>
              </a:rPr>
              <a:t> VPS berfungsi sebagai server virtual untuk menghubungkan Firebase dan Pusher Beams sehingga sistem </a:t>
            </a:r>
            <a:r>
              <a:rPr lang="id-ID" sz="1800" i="1" kern="0">
                <a:effectLst/>
                <a:latin typeface="Times New Roman" panose="02020603050405020304" pitchFamily="18" charset="0"/>
                <a:ea typeface="Calibri" panose="020F0502020204030204" pitchFamily="34" charset="0"/>
              </a:rPr>
              <a:t>push notification </a:t>
            </a:r>
            <a:r>
              <a:rPr lang="id-ID" sz="1800" kern="0">
                <a:effectLst/>
                <a:latin typeface="Times New Roman" panose="02020603050405020304" pitchFamily="18" charset="0"/>
                <a:ea typeface="Calibri" panose="020F0502020204030204" pitchFamily="34" charset="0"/>
              </a:rPr>
              <a:t>berjalan secara otomatis. </a:t>
            </a:r>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12</a:t>
            </a:fld>
            <a:endParaRPr lang="ko-KR" altLang="en-US"/>
          </a:p>
        </p:txBody>
      </p:sp>
    </p:spTree>
    <p:extLst>
      <p:ext uri="{BB962C8B-B14F-4D97-AF65-F5344CB8AC3E}">
        <p14:creationId xmlns:p14="http://schemas.microsoft.com/office/powerpoint/2010/main" val="361523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id-ID" sz="1800" b="1">
                <a:effectLst/>
                <a:latin typeface="Times New Roman" panose="02020603050405020304" pitchFamily="18" charset="0"/>
                <a:ea typeface="Calibri" panose="020F0502020204030204" pitchFamily="34" charset="0"/>
                <a:cs typeface="Times New Roman" panose="02020603050405020304" pitchFamily="18" charset="0"/>
              </a:rPr>
              <a:t>Tabel 4.1</a:t>
            </a:r>
            <a:r>
              <a:rPr lang="id-ID" sz="1800">
                <a:effectLst/>
                <a:latin typeface="Times New Roman" panose="02020603050405020304" pitchFamily="18" charset="0"/>
                <a:ea typeface="Calibri" panose="020F0502020204030204" pitchFamily="34" charset="0"/>
                <a:cs typeface="Times New Roman" panose="02020603050405020304" pitchFamily="18" charset="0"/>
              </a:rPr>
              <a:t> Koneksi Pin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Buzzer</a:t>
            </a:r>
            <a:r>
              <a:rPr lang="id-ID" sz="1800">
                <a:effectLst/>
                <a:latin typeface="Times New Roman" panose="02020603050405020304" pitchFamily="18" charset="0"/>
                <a:ea typeface="Calibri" panose="020F0502020204030204" pitchFamily="34" charset="0"/>
                <a:cs typeface="Times New Roman" panose="02020603050405020304" pitchFamily="18" charset="0"/>
              </a:rPr>
              <a:t> dengan NodeMCU ESP32</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id-ID" sz="1800" b="1">
                <a:effectLst/>
                <a:latin typeface="Times New Roman" panose="02020603050405020304" pitchFamily="18" charset="0"/>
                <a:ea typeface="Calibri" panose="020F0502020204030204" pitchFamily="34" charset="0"/>
                <a:cs typeface="Times New Roman" panose="02020603050405020304" pitchFamily="18" charset="0"/>
              </a:rPr>
              <a:t>Tabel 4.2</a:t>
            </a:r>
            <a:r>
              <a:rPr lang="id-ID" sz="1800">
                <a:effectLst/>
                <a:latin typeface="Times New Roman" panose="02020603050405020304" pitchFamily="18" charset="0"/>
                <a:ea typeface="Calibri" panose="020F0502020204030204" pitchFamily="34" charset="0"/>
                <a:cs typeface="Times New Roman" panose="02020603050405020304" pitchFamily="18" charset="0"/>
              </a:rPr>
              <a:t> Koneksi Pin Modul Relay dengan NodeMCU ESP32</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id-ID" sz="1800" b="1">
                <a:effectLst/>
                <a:latin typeface="Times New Roman" panose="02020603050405020304" pitchFamily="18" charset="0"/>
                <a:ea typeface="Calibri" panose="020F0502020204030204" pitchFamily="34" charset="0"/>
                <a:cs typeface="Times New Roman" panose="02020603050405020304" pitchFamily="18" charset="0"/>
              </a:rPr>
              <a:t>Tabel 4.3</a:t>
            </a:r>
            <a:r>
              <a:rPr lang="id-ID" sz="1800">
                <a:effectLst/>
                <a:latin typeface="Times New Roman" panose="02020603050405020304" pitchFamily="18" charset="0"/>
                <a:ea typeface="Calibri" panose="020F0502020204030204" pitchFamily="34" charset="0"/>
                <a:cs typeface="Times New Roman" panose="02020603050405020304" pitchFamily="18" charset="0"/>
              </a:rPr>
              <a:t> Koneksi Pin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Water Pump</a:t>
            </a:r>
            <a:r>
              <a:rPr lang="id-ID" sz="1800">
                <a:effectLst/>
                <a:latin typeface="Times New Roman" panose="02020603050405020304" pitchFamily="18" charset="0"/>
                <a:ea typeface="Calibri" panose="020F0502020204030204" pitchFamily="34" charset="0"/>
                <a:cs typeface="Times New Roman" panose="02020603050405020304" pitchFamily="18" charset="0"/>
              </a:rPr>
              <a:t> dengan Modul Relay</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13</a:t>
            </a:fld>
            <a:endParaRPr lang="ko-KR" altLang="en-US"/>
          </a:p>
        </p:txBody>
      </p:sp>
    </p:spTree>
    <p:extLst>
      <p:ext uri="{BB962C8B-B14F-4D97-AF65-F5344CB8AC3E}">
        <p14:creationId xmlns:p14="http://schemas.microsoft.com/office/powerpoint/2010/main" val="2863900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id-ID" sz="1800" b="1">
                <a:effectLst/>
                <a:latin typeface="Times New Roman" panose="02020603050405020304" pitchFamily="18" charset="0"/>
                <a:ea typeface="Calibri" panose="020F0502020204030204" pitchFamily="34" charset="0"/>
                <a:cs typeface="Times New Roman" panose="02020603050405020304" pitchFamily="18" charset="0"/>
              </a:rPr>
              <a:t>Tabel 4.4</a:t>
            </a:r>
            <a:r>
              <a:rPr lang="id-ID" sz="1800">
                <a:effectLst/>
                <a:latin typeface="Times New Roman" panose="02020603050405020304" pitchFamily="18" charset="0"/>
                <a:ea typeface="Calibri" panose="020F0502020204030204" pitchFamily="34" charset="0"/>
                <a:cs typeface="Times New Roman" panose="02020603050405020304" pitchFamily="18" charset="0"/>
              </a:rPr>
              <a:t> Koneksi Pin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Flame Sensor</a:t>
            </a:r>
            <a:r>
              <a:rPr lang="id-ID" sz="1800">
                <a:effectLst/>
                <a:latin typeface="Times New Roman" panose="02020603050405020304" pitchFamily="18" charset="0"/>
                <a:ea typeface="Calibri" panose="020F0502020204030204" pitchFamily="34" charset="0"/>
                <a:cs typeface="Times New Roman" panose="02020603050405020304" pitchFamily="18" charset="0"/>
              </a:rPr>
              <a:t> dengan NodeMCU ESP32</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14</a:t>
            </a:fld>
            <a:endParaRPr lang="ko-KR" altLang="en-US"/>
          </a:p>
        </p:txBody>
      </p:sp>
    </p:spTree>
    <p:extLst>
      <p:ext uri="{BB962C8B-B14F-4D97-AF65-F5344CB8AC3E}">
        <p14:creationId xmlns:p14="http://schemas.microsoft.com/office/powerpoint/2010/main" val="1829289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50000"/>
              </a:lnSpc>
            </a:pPr>
            <a:r>
              <a:rPr lang="id-ID" sz="1800" b="1">
                <a:effectLst/>
                <a:latin typeface="Times New Roman" panose="02020603050405020304" pitchFamily="18" charset="0"/>
                <a:ea typeface="Calibri" panose="020F0502020204030204" pitchFamily="34" charset="0"/>
                <a:cs typeface="Times New Roman" panose="02020603050405020304" pitchFamily="18" charset="0"/>
              </a:rPr>
              <a:t>Tabel 4.5</a:t>
            </a:r>
            <a:r>
              <a:rPr lang="id-ID" sz="1800">
                <a:effectLst/>
                <a:latin typeface="Times New Roman" panose="02020603050405020304" pitchFamily="18" charset="0"/>
                <a:ea typeface="Calibri" panose="020F0502020204030204" pitchFamily="34" charset="0"/>
                <a:cs typeface="Times New Roman" panose="02020603050405020304" pitchFamily="18" charset="0"/>
              </a:rPr>
              <a:t> Koneksi Pin Sensor DHT22 dengan NodeMCU ESP32</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15</a:t>
            </a:fld>
            <a:endParaRPr lang="ko-KR" altLang="en-US"/>
          </a:p>
        </p:txBody>
      </p:sp>
    </p:spTree>
    <p:extLst>
      <p:ext uri="{BB962C8B-B14F-4D97-AF65-F5344CB8AC3E}">
        <p14:creationId xmlns:p14="http://schemas.microsoft.com/office/powerpoint/2010/main" val="269864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id-ID" sz="1800" b="1">
                <a:effectLst/>
                <a:latin typeface="Times New Roman" panose="02020603050405020304" pitchFamily="18" charset="0"/>
                <a:ea typeface="Calibri" panose="020F0502020204030204" pitchFamily="34" charset="0"/>
                <a:cs typeface="Times New Roman" panose="02020603050405020304" pitchFamily="18" charset="0"/>
              </a:rPr>
              <a:t>Tabel 4.6</a:t>
            </a:r>
            <a:r>
              <a:rPr lang="id-ID" sz="1800">
                <a:effectLst/>
                <a:latin typeface="Times New Roman" panose="02020603050405020304" pitchFamily="18" charset="0"/>
                <a:ea typeface="Calibri" panose="020F0502020204030204" pitchFamily="34" charset="0"/>
                <a:cs typeface="Times New Roman" panose="02020603050405020304" pitchFamily="18" charset="0"/>
              </a:rPr>
              <a:t> Koneksi Pin Sensor MQ-2 dengan NodeMCU ESP32</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16</a:t>
            </a:fld>
            <a:endParaRPr lang="ko-KR" altLang="en-US"/>
          </a:p>
        </p:txBody>
      </p:sp>
    </p:spTree>
    <p:extLst>
      <p:ext uri="{BB962C8B-B14F-4D97-AF65-F5344CB8AC3E}">
        <p14:creationId xmlns:p14="http://schemas.microsoft.com/office/powerpoint/2010/main" val="1297049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id-ID" sz="1800">
                <a:effectLst/>
                <a:latin typeface="Times New Roman" panose="02020603050405020304" pitchFamily="18" charset="0"/>
                <a:ea typeface="Calibri" panose="020F0502020204030204" pitchFamily="34" charset="0"/>
                <a:cs typeface="Times New Roman" panose="02020603050405020304" pitchFamily="18" charset="0"/>
              </a:rPr>
              <a:t>Perancangan  keseluruhan  sistem  adalah  gabungan  perangkat  dan  koneksi</a:t>
            </a:r>
            <a:r>
              <a:rPr lang="id-ID" sz="1800" kern="1200">
                <a:effectLst/>
                <a:latin typeface="Times New Roman" panose="02020603050405020304" pitchFamily="18" charset="0"/>
                <a:ea typeface="Calibri" panose="020F0502020204030204" pitchFamily="34" charset="0"/>
                <a:cs typeface="Times New Roman" panose="02020603050405020304" pitchFamily="18" charset="0"/>
              </a:rPr>
              <a:t> </a:t>
            </a:r>
            <a:r>
              <a:rPr lang="id-ID" sz="1800" kern="0">
                <a:effectLst/>
                <a:latin typeface="Times New Roman" panose="02020603050405020304" pitchFamily="18" charset="0"/>
                <a:ea typeface="Calibri" panose="020F0502020204030204" pitchFamily="34" charset="0"/>
              </a:rPr>
              <a:t>keseluruhan dari perancangan pompa air otomatis dan </a:t>
            </a:r>
            <a:r>
              <a:rPr lang="id-ID" sz="1800" i="1" kern="0">
                <a:effectLst/>
                <a:latin typeface="Times New Roman" panose="02020603050405020304" pitchFamily="18" charset="0"/>
                <a:ea typeface="Calibri" panose="020F0502020204030204" pitchFamily="34" charset="0"/>
              </a:rPr>
              <a:t>buzzer</a:t>
            </a:r>
            <a:r>
              <a:rPr lang="id-ID" sz="1800" kern="0">
                <a:effectLst/>
                <a:latin typeface="Times New Roman" panose="02020603050405020304" pitchFamily="18" charset="0"/>
                <a:ea typeface="Calibri" panose="020F0502020204030204" pitchFamily="34" charset="0"/>
              </a:rPr>
              <a:t>, perancangan deteksi nyala api, perancangan deteksi suhu tinggi, dan perancangan deteksi kadar gas berlebih menjadi suatu kesatuan sistem</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17</a:t>
            </a:fld>
            <a:endParaRPr lang="ko-KR" altLang="en-US"/>
          </a:p>
        </p:txBody>
      </p:sp>
    </p:spTree>
    <p:extLst>
      <p:ext uri="{BB962C8B-B14F-4D97-AF65-F5344CB8AC3E}">
        <p14:creationId xmlns:p14="http://schemas.microsoft.com/office/powerpoint/2010/main" val="1830132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id-ID" sz="1800">
                <a:effectLst/>
                <a:latin typeface="Times New Roman" panose="02020603050405020304" pitchFamily="18" charset="0"/>
                <a:ea typeface="Calibri" panose="020F0502020204030204" pitchFamily="34" charset="0"/>
                <a:cs typeface="Times New Roman" panose="02020603050405020304" pitchFamily="18" charset="0"/>
              </a:rPr>
              <a:t>Perancangan perangkat lunak merupakan tahapan untuk membuat perangkat keras dapat bekerja sesuai dengan alur kerja sistem yang telah disiapkan. Rancangan perangkat lunak sistem dalam penelitian ini dimulai dengan menginisialisasi setiap komponen perangkat yang terhubung ke NodeMCU ESP32 seperti sensor api, sensor gas MQ-2, sensor DHT22, dan modul relay. </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id-ID" sz="1800">
                <a:effectLst/>
                <a:latin typeface="Times New Roman" panose="02020603050405020304" pitchFamily="18" charset="0"/>
                <a:ea typeface="Calibri" panose="020F0502020204030204" pitchFamily="34" charset="0"/>
                <a:cs typeface="Times New Roman" panose="02020603050405020304" pitchFamily="18" charset="0"/>
              </a:rPr>
              <a:t>Proses dilanjutkan dengan sensor api yang akan melakukan pendeteksian pada nyala api, jika nyala api terdeteksi maka akan menyalakan pompa air untuk memadamkan api dan membunyikan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alarm</a:t>
            </a:r>
            <a:r>
              <a:rPr lang="id-ID" sz="1800">
                <a:effectLst/>
                <a:latin typeface="Times New Roman" panose="02020603050405020304" pitchFamily="18" charset="0"/>
                <a:ea typeface="Calibri" panose="020F0502020204030204" pitchFamily="34" charset="0"/>
                <a:cs typeface="Times New Roman" panose="02020603050405020304" pitchFamily="18" charset="0"/>
              </a:rPr>
              <a:t>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buzzer</a:t>
            </a:r>
            <a:r>
              <a:rPr lang="id-ID" sz="1800">
                <a:effectLst/>
                <a:latin typeface="Times New Roman" panose="02020603050405020304" pitchFamily="18" charset="0"/>
                <a:ea typeface="Calibri" panose="020F0502020204030204" pitchFamily="34" charset="0"/>
                <a:cs typeface="Times New Roman" panose="02020603050405020304" pitchFamily="18" charset="0"/>
              </a:rPr>
              <a:t>, sistem juga menampilkan hasil pemantauan sensor dan mengirim notifikasi “Api Terdeteksi!” ke aplikasi.</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id-ID" sz="1800">
                <a:effectLst/>
                <a:latin typeface="Times New Roman" panose="02020603050405020304" pitchFamily="18" charset="0"/>
                <a:ea typeface="Calibri" panose="020F0502020204030204" pitchFamily="34" charset="0"/>
                <a:cs typeface="Times New Roman" panose="02020603050405020304" pitchFamily="18" charset="0"/>
              </a:rPr>
              <a:t>Selanjutnya apabila nyala api tidak terdeteksi oleh sistem, tetapi sensor gas MQ-2 mendeteksi adanya kadar gas diudara yang sama dengan atau melebihi nilai 300ppm, maka </a:t>
            </a:r>
            <a:r>
              <a:rPr lang="id-ID" sz="1800" i="1">
                <a:effectLst/>
                <a:latin typeface="Times New Roman" panose="02020603050405020304" pitchFamily="18" charset="0"/>
                <a:ea typeface="Calibri" panose="020F0502020204030204" pitchFamily="34" charset="0"/>
                <a:cs typeface="Times New Roman" panose="02020603050405020304" pitchFamily="18" charset="0"/>
              </a:rPr>
              <a:t>buzzer</a:t>
            </a:r>
            <a:r>
              <a:rPr lang="id-ID" sz="1800">
                <a:effectLst/>
                <a:latin typeface="Times New Roman" panose="02020603050405020304" pitchFamily="18" charset="0"/>
                <a:ea typeface="Calibri" panose="020F0502020204030204" pitchFamily="34" charset="0"/>
                <a:cs typeface="Times New Roman" panose="02020603050405020304" pitchFamily="18" charset="0"/>
              </a:rPr>
              <a:t> akan berbunyi. Sistem akan menampilkan hasil pemantauan sensor dan notifikasi “Kadar Gas Berlebih Terdeteksi!” dikirim ke aplikasi. </a:t>
            </a:r>
            <a:endParaRPr lang="en-ID" sz="1800">
              <a:effectLst/>
              <a:latin typeface="Times New Roman" panose="02020603050405020304" pitchFamily="18" charset="0"/>
              <a:ea typeface="Calibri" panose="020F0502020204030204" pitchFamily="34" charset="0"/>
              <a:cs typeface="Times New Roman" panose="02020603050405020304" pitchFamily="18" charset="0"/>
            </a:endParaRPr>
          </a:p>
          <a:p>
            <a:r>
              <a:rPr lang="id-ID" sz="1800" kern="0">
                <a:effectLst/>
                <a:latin typeface="Times New Roman" panose="02020603050405020304" pitchFamily="18" charset="0"/>
                <a:ea typeface="Calibri" panose="020F0502020204030204" pitchFamily="34" charset="0"/>
              </a:rPr>
              <a:t>Kemudian jika nyala api tidak terdeteksi dan kadar gas dibawah 300 ppm, tetapi sensor suhu DHT22 mendeteksi suhu yang sama dengan atau lebih dari 40°C, maka akan membunyikan </a:t>
            </a:r>
            <a:r>
              <a:rPr lang="id-ID" sz="1800" i="1" kern="0">
                <a:effectLst/>
                <a:latin typeface="Times New Roman" panose="02020603050405020304" pitchFamily="18" charset="0"/>
                <a:ea typeface="Calibri" panose="020F0502020204030204" pitchFamily="34" charset="0"/>
              </a:rPr>
              <a:t>buzzer</a:t>
            </a:r>
            <a:r>
              <a:rPr lang="id-ID" sz="1800" kern="0">
                <a:effectLst/>
                <a:latin typeface="Times New Roman" panose="02020603050405020304" pitchFamily="18" charset="0"/>
                <a:ea typeface="Calibri" panose="020F0502020204030204" pitchFamily="34" charset="0"/>
              </a:rPr>
              <a:t>. Aplikasi akan menampilkan data pemantauan dari sensor dan sistem mengirim notifikasi “Suhu Tinggi Terdeteksi!”. Jika ketiga sensor tidak mendeteksi dan melebihi </a:t>
            </a:r>
            <a:r>
              <a:rPr lang="id-ID" sz="1800" i="1" kern="0">
                <a:effectLst/>
                <a:latin typeface="Times New Roman" panose="02020603050405020304" pitchFamily="18" charset="0"/>
                <a:ea typeface="Calibri" panose="020F0502020204030204" pitchFamily="34" charset="0"/>
              </a:rPr>
              <a:t>threshold</a:t>
            </a:r>
            <a:r>
              <a:rPr lang="id-ID" sz="1800" kern="0">
                <a:effectLst/>
                <a:latin typeface="Times New Roman" panose="02020603050405020304" pitchFamily="18" charset="0"/>
                <a:ea typeface="Calibri" panose="020F0502020204030204" pitchFamily="34" charset="0"/>
              </a:rPr>
              <a:t> maka semua </a:t>
            </a:r>
            <a:r>
              <a:rPr lang="id-ID" sz="1800" i="1" kern="0">
                <a:effectLst/>
                <a:latin typeface="Times New Roman" panose="02020603050405020304" pitchFamily="18" charset="0"/>
                <a:ea typeface="Calibri" panose="020F0502020204030204" pitchFamily="34" charset="0"/>
              </a:rPr>
              <a:t>output</a:t>
            </a:r>
            <a:r>
              <a:rPr lang="id-ID" sz="1800" kern="0">
                <a:effectLst/>
                <a:latin typeface="Times New Roman" panose="02020603050405020304" pitchFamily="18" charset="0"/>
                <a:ea typeface="Calibri" panose="020F0502020204030204" pitchFamily="34" charset="0"/>
              </a:rPr>
              <a:t> dan notifikasi akan berada di kondisi </a:t>
            </a:r>
            <a:r>
              <a:rPr lang="id-ID" sz="1800" i="1" kern="0">
                <a:effectLst/>
                <a:latin typeface="Times New Roman" panose="02020603050405020304" pitchFamily="18" charset="0"/>
                <a:ea typeface="Calibri" panose="020F0502020204030204" pitchFamily="34" charset="0"/>
              </a:rPr>
              <a:t>OFF</a:t>
            </a:r>
            <a:r>
              <a:rPr lang="id-ID" sz="1800" kern="0">
                <a:effectLst/>
                <a:latin typeface="Times New Roman" panose="02020603050405020304" pitchFamily="18" charset="0"/>
                <a:ea typeface="Calibri" panose="020F0502020204030204" pitchFamily="34" charset="0"/>
              </a:rPr>
              <a:t>.</a:t>
            </a:r>
            <a:endParaRPr lang="en-ID"/>
          </a:p>
        </p:txBody>
      </p:sp>
      <p:sp>
        <p:nvSpPr>
          <p:cNvPr id="4" name="Slide Number Placeholder 3"/>
          <p:cNvSpPr>
            <a:spLocks noGrp="1"/>
          </p:cNvSpPr>
          <p:nvPr>
            <p:ph type="sldNum" sz="quarter" idx="5"/>
          </p:nvPr>
        </p:nvSpPr>
        <p:spPr/>
        <p:txBody>
          <a:bodyPr/>
          <a:lstStyle/>
          <a:p>
            <a:fld id="{80D9ED4F-90B4-4BD8-A817-6A0A9D03637F}" type="slidenum">
              <a:rPr lang="ko-KR" altLang="en-US" smtClean="0"/>
              <a:t>18</a:t>
            </a:fld>
            <a:endParaRPr lang="ko-KR" altLang="en-US"/>
          </a:p>
        </p:txBody>
      </p:sp>
    </p:spTree>
    <p:extLst>
      <p:ext uri="{BB962C8B-B14F-4D97-AF65-F5344CB8AC3E}">
        <p14:creationId xmlns:p14="http://schemas.microsoft.com/office/powerpoint/2010/main" val="2013821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F921D975-47B7-40FA-B919-8B79C77FC0F2}"/>
              </a:ext>
            </a:extLst>
          </p:cNvPr>
          <p:cNvGrpSpPr/>
          <p:nvPr userDrawn="1"/>
        </p:nvGrpSpPr>
        <p:grpSpPr>
          <a:xfrm>
            <a:off x="4572000" y="387072"/>
            <a:ext cx="4569687" cy="4756528"/>
            <a:chOff x="4572000" y="387072"/>
            <a:chExt cx="4569687" cy="4756528"/>
          </a:xfrm>
        </p:grpSpPr>
        <p:sp>
          <p:nvSpPr>
            <p:cNvPr id="38" name="자유형: 도형 37">
              <a:extLst>
                <a:ext uri="{FF2B5EF4-FFF2-40B4-BE49-F238E27FC236}">
                  <a16:creationId xmlns:a16="http://schemas.microsoft.com/office/drawing/2014/main" id="{3D941B2F-ACDE-44DC-AD51-21CFD90B9D89}"/>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28" name="그룹 27">
              <a:extLst>
                <a:ext uri="{FF2B5EF4-FFF2-40B4-BE49-F238E27FC236}">
                  <a16:creationId xmlns:a16="http://schemas.microsoft.com/office/drawing/2014/main" id="{F6BA73B4-BC5C-4378-A083-948505655B7B}"/>
                </a:ext>
              </a:extLst>
            </p:cNvPr>
            <p:cNvGrpSpPr/>
            <p:nvPr userDrawn="1"/>
          </p:nvGrpSpPr>
          <p:grpSpPr>
            <a:xfrm>
              <a:off x="6992136" y="387072"/>
              <a:ext cx="704897" cy="1355021"/>
              <a:chOff x="5304862" y="-789923"/>
              <a:chExt cx="645890" cy="1241591"/>
            </a:xfrm>
          </p:grpSpPr>
          <p:grpSp>
            <p:nvGrpSpPr>
              <p:cNvPr id="29" name="그룹 28">
                <a:extLst>
                  <a:ext uri="{FF2B5EF4-FFF2-40B4-BE49-F238E27FC236}">
                    <a16:creationId xmlns:a16="http://schemas.microsoft.com/office/drawing/2014/main" id="{269974D1-7996-4667-BA09-83671B53C878}"/>
                  </a:ext>
                </a:extLst>
              </p:cNvPr>
              <p:cNvGrpSpPr/>
              <p:nvPr userDrawn="1"/>
            </p:nvGrpSpPr>
            <p:grpSpPr>
              <a:xfrm>
                <a:off x="5377232" y="-789923"/>
                <a:ext cx="495969" cy="1052585"/>
                <a:chOff x="5868144" y="-857099"/>
                <a:chExt cx="495969" cy="1052585"/>
              </a:xfrm>
            </p:grpSpPr>
            <p:sp>
              <p:nvSpPr>
                <p:cNvPr id="34" name="이등변 삼각형 49">
                  <a:extLst>
                    <a:ext uri="{FF2B5EF4-FFF2-40B4-BE49-F238E27FC236}">
                      <a16:creationId xmlns:a16="http://schemas.microsoft.com/office/drawing/2014/main" id="{28E40F27-2EBF-4762-A766-35C37FBBB4FC}"/>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자유형: 도형 34">
                  <a:extLst>
                    <a:ext uri="{FF2B5EF4-FFF2-40B4-BE49-F238E27FC236}">
                      <a16:creationId xmlns:a16="http://schemas.microsoft.com/office/drawing/2014/main" id="{8F48F4F8-139B-4033-8A10-8F6699C3926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1B13B33C-E953-4CCE-A9B0-8BAF1A14BCD1}"/>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타원 29">
                <a:extLst>
                  <a:ext uri="{FF2B5EF4-FFF2-40B4-BE49-F238E27FC236}">
                    <a16:creationId xmlns:a16="http://schemas.microsoft.com/office/drawing/2014/main" id="{C8CF60D7-5C5A-451E-BE72-BA888208BAF2}"/>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47DE17EC-22E7-4731-8B49-B51235A1DF1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도형 31">
                <a:extLst>
                  <a:ext uri="{FF2B5EF4-FFF2-40B4-BE49-F238E27FC236}">
                    <a16:creationId xmlns:a16="http://schemas.microsoft.com/office/drawing/2014/main" id="{548997DE-64C7-44A9-A88E-2031BD44F47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4E2EBBBA-5F6E-4A7C-B230-6E02F5B0DE65}"/>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userDrawn="1">
            <p:ph type="body" sz="quarter" idx="10" hasCustomPrompt="1"/>
          </p:nvPr>
        </p:nvSpPr>
        <p:spPr>
          <a:xfrm>
            <a:off x="323528" y="2787774"/>
            <a:ext cx="3816424" cy="1080121"/>
          </a:xfrm>
          <a:prstGeom prst="rect">
            <a:avLst/>
          </a:prstGeom>
        </p:spPr>
        <p:txBody>
          <a:bodyPr anchor="ctr"/>
          <a:lstStyle>
            <a:lvl1pPr marL="0" indent="0" algn="l">
              <a:lnSpc>
                <a:spcPct val="80000"/>
              </a:lnSpc>
              <a:buNone/>
              <a:defRPr sz="3600" b="1" baseline="0">
                <a:solidFill>
                  <a:schemeClr val="tx1">
                    <a:lumMod val="75000"/>
                    <a:lumOff val="25000"/>
                  </a:schemeClr>
                </a:solidFill>
                <a:latin typeface="+mj-lt"/>
                <a:cs typeface="Arial" pitchFamily="34" charset="0"/>
              </a:defRPr>
            </a:lvl1pPr>
          </a:lstStyle>
          <a:p>
            <a:pPr fontAlgn="auto">
              <a:lnSpc>
                <a:spcPct val="100000"/>
              </a:lnSpc>
              <a:spcBef>
                <a:spcPts val="0"/>
              </a:spcBef>
              <a:spcAft>
                <a:spcPts val="0"/>
              </a:spcAft>
              <a:defRPr/>
            </a:pPr>
            <a:r>
              <a:rPr lang="en-US" altLang="ko-KR" dirty="0">
                <a:ea typeface="맑은 고딕" pitchFamily="50" charset="-127"/>
              </a:rPr>
              <a:t>FREE PPT </a:t>
            </a:r>
          </a:p>
          <a:p>
            <a:pPr fontAlgn="auto">
              <a:lnSpc>
                <a:spcPct val="100000"/>
              </a:lnSpc>
              <a:spcBef>
                <a:spcPts val="0"/>
              </a:spcBef>
              <a:spcAft>
                <a:spcPts val="0"/>
              </a:spcAft>
              <a:defRPr/>
            </a:pPr>
            <a:r>
              <a:rPr lang="en-US" altLang="ko-KR" dirty="0">
                <a:ea typeface="맑은 고딕" pitchFamily="50" charset="-127"/>
              </a:rPr>
              <a:t>TEMPLATES</a:t>
            </a:r>
            <a:endParaRPr lang="en-US" altLang="ko-KR" b="1" dirty="0">
              <a:solidFill>
                <a:schemeClr val="tx1">
                  <a:lumMod val="75000"/>
                  <a:lumOff val="25000"/>
                </a:schemeClr>
              </a:solidFill>
            </a:endParaRPr>
          </a:p>
        </p:txBody>
      </p:sp>
      <p:sp>
        <p:nvSpPr>
          <p:cNvPr id="11" name="Text Placeholder 9"/>
          <p:cNvSpPr>
            <a:spLocks noGrp="1"/>
          </p:cNvSpPr>
          <p:nvPr userDrawn="1">
            <p:ph type="body" sz="quarter" idx="11" hasCustomPrompt="1"/>
          </p:nvPr>
        </p:nvSpPr>
        <p:spPr>
          <a:xfrm>
            <a:off x="323380" y="3867894"/>
            <a:ext cx="3816424"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fontAlgn="auto">
              <a:spcBef>
                <a:spcPts val="0"/>
              </a:spcBef>
              <a:spcAft>
                <a:spcPts val="0"/>
              </a:spcAft>
              <a:defRPr/>
            </a:pPr>
            <a:r>
              <a:rPr lang="en-US" altLang="ko-KR" b="1" dirty="0"/>
              <a:t>INSERT THE TITLE </a:t>
            </a:r>
          </a:p>
          <a:p>
            <a:pPr fontAlgn="auto">
              <a:spcBef>
                <a:spcPts val="0"/>
              </a:spcBef>
              <a:spcAft>
                <a:spcPts val="0"/>
              </a:spcAft>
              <a:defRPr/>
            </a:pPr>
            <a:r>
              <a:rPr lang="en-US" altLang="ko-KR" b="1" dirty="0"/>
              <a:t>OF YOUR PRESENTATION HERE    </a:t>
            </a:r>
          </a:p>
        </p:txBody>
      </p:sp>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24943D91-C407-41C1-8574-76661B571395}"/>
              </a:ext>
            </a:extLst>
          </p:cNvPr>
          <p:cNvSpPr>
            <a:spLocks noGrp="1"/>
          </p:cNvSpPr>
          <p:nvPr>
            <p:ph type="pic" idx="1" hasCustomPrompt="1"/>
          </p:nvPr>
        </p:nvSpPr>
        <p:spPr>
          <a:xfrm>
            <a:off x="5148065" y="1431235"/>
            <a:ext cx="2568434" cy="2280270"/>
          </a:xfrm>
          <a:custGeom>
            <a:avLst/>
            <a:gdLst>
              <a:gd name="connsiteX0" fmla="*/ 125450 w 2568434"/>
              <a:gd name="connsiteY0" fmla="*/ 111684 h 2280270"/>
              <a:gd name="connsiteX1" fmla="*/ 2442984 w 2568434"/>
              <a:gd name="connsiteY1" fmla="*/ 111684 h 2280270"/>
              <a:gd name="connsiteX2" fmla="*/ 2442984 w 2568434"/>
              <a:gd name="connsiteY2" fmla="*/ 2168586 h 2280270"/>
              <a:gd name="connsiteX3" fmla="*/ 125450 w 2568434"/>
              <a:gd name="connsiteY3" fmla="*/ 2168586 h 2280270"/>
              <a:gd name="connsiteX4" fmla="*/ 96085 w 2568434"/>
              <a:gd name="connsiteY4" fmla="*/ 82319 h 2280270"/>
              <a:gd name="connsiteX5" fmla="*/ 96085 w 2568434"/>
              <a:gd name="connsiteY5" fmla="*/ 2197951 h 2280270"/>
              <a:gd name="connsiteX6" fmla="*/ 2472349 w 2568434"/>
              <a:gd name="connsiteY6" fmla="*/ 2197951 h 2280270"/>
              <a:gd name="connsiteX7" fmla="*/ 2472349 w 2568434"/>
              <a:gd name="connsiteY7" fmla="*/ 82319 h 2280270"/>
              <a:gd name="connsiteX8" fmla="*/ 0 w 2568434"/>
              <a:gd name="connsiteY8" fmla="*/ 0 h 2280270"/>
              <a:gd name="connsiteX9" fmla="*/ 2568434 w 2568434"/>
              <a:gd name="connsiteY9" fmla="*/ 0 h 2280270"/>
              <a:gd name="connsiteX10" fmla="*/ 2568434 w 2568434"/>
              <a:gd name="connsiteY10" fmla="*/ 2280270 h 2280270"/>
              <a:gd name="connsiteX11" fmla="*/ 0 w 2568434"/>
              <a:gd name="connsiteY11" fmla="*/ 2280270 h 228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8434" h="2280270">
                <a:moveTo>
                  <a:pt x="125450" y="111684"/>
                </a:moveTo>
                <a:lnTo>
                  <a:pt x="2442984" y="111684"/>
                </a:lnTo>
                <a:lnTo>
                  <a:pt x="2442984" y="2168586"/>
                </a:lnTo>
                <a:lnTo>
                  <a:pt x="125450" y="2168586"/>
                </a:lnTo>
                <a:close/>
                <a:moveTo>
                  <a:pt x="96085" y="82319"/>
                </a:moveTo>
                <a:lnTo>
                  <a:pt x="96085" y="2197951"/>
                </a:lnTo>
                <a:lnTo>
                  <a:pt x="2472349" y="2197951"/>
                </a:lnTo>
                <a:lnTo>
                  <a:pt x="2472349" y="82319"/>
                </a:lnTo>
                <a:close/>
                <a:moveTo>
                  <a:pt x="0" y="0"/>
                </a:moveTo>
                <a:lnTo>
                  <a:pt x="2568434" y="0"/>
                </a:lnTo>
                <a:lnTo>
                  <a:pt x="2568434" y="2280270"/>
                </a:lnTo>
                <a:lnTo>
                  <a:pt x="0" y="228027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D19E2BEF-0357-4B60-8F97-1B4CBD18E02A}"/>
              </a:ext>
            </a:extLst>
          </p:cNvPr>
          <p:cNvSpPr>
            <a:spLocks noGrp="1"/>
          </p:cNvSpPr>
          <p:nvPr>
            <p:ph type="pic" idx="10" hasCustomPrompt="1"/>
          </p:nvPr>
        </p:nvSpPr>
        <p:spPr>
          <a:xfrm>
            <a:off x="7704000" y="370350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그림 개체 틀 11">
            <a:extLst>
              <a:ext uri="{FF2B5EF4-FFF2-40B4-BE49-F238E27FC236}">
                <a16:creationId xmlns:a16="http://schemas.microsoft.com/office/drawing/2014/main" id="{C69723CC-367A-47C2-9C98-4E37F9539DBD}"/>
              </a:ext>
            </a:extLst>
          </p:cNvPr>
          <p:cNvSpPr>
            <a:spLocks noGrp="1"/>
          </p:cNvSpPr>
          <p:nvPr>
            <p:ph type="pic" idx="11" hasCustomPrompt="1"/>
          </p:nvPr>
        </p:nvSpPr>
        <p:spPr>
          <a:xfrm>
            <a:off x="3708064" y="0"/>
            <a:ext cx="1440000" cy="144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454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1"/>
            <a:ext cx="9144000" cy="3076575"/>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886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rgbClr val="FFCE29"/>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9597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4572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7904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BC15B180-CBF0-499C-A764-95FA7614ACA6}"/>
              </a:ext>
            </a:extLst>
          </p:cNvPr>
          <p:cNvSpPr>
            <a:spLocks noGrp="1"/>
          </p:cNvSpPr>
          <p:nvPr>
            <p:ph type="pic" idx="1" hasCustomPrompt="1"/>
          </p:nvPr>
        </p:nvSpPr>
        <p:spPr>
          <a:xfrm>
            <a:off x="6984000" y="-1"/>
            <a:ext cx="2160000" cy="5143501"/>
          </a:xfrm>
          <a:custGeom>
            <a:avLst/>
            <a:gdLst>
              <a:gd name="connsiteX0" fmla="*/ 0 w 2160000"/>
              <a:gd name="connsiteY0" fmla="*/ 1425596 h 5143501"/>
              <a:gd name="connsiteX1" fmla="*/ 651889 w 2160000"/>
              <a:gd name="connsiteY1" fmla="*/ 2077485 h 5143501"/>
              <a:gd name="connsiteX2" fmla="*/ 0 w 2160000"/>
              <a:gd name="connsiteY2" fmla="*/ 2729373 h 5143501"/>
              <a:gd name="connsiteX3" fmla="*/ 0 w 2160000"/>
              <a:gd name="connsiteY3" fmla="*/ 0 h 5143501"/>
              <a:gd name="connsiteX4" fmla="*/ 2160000 w 2160000"/>
              <a:gd name="connsiteY4" fmla="*/ 0 h 5143501"/>
              <a:gd name="connsiteX5" fmla="*/ 2160000 w 2160000"/>
              <a:gd name="connsiteY5" fmla="*/ 5143501 h 5143501"/>
              <a:gd name="connsiteX6" fmla="*/ 0 w 2160000"/>
              <a:gd name="connsiteY6" fmla="*/ 5143501 h 5143501"/>
              <a:gd name="connsiteX7" fmla="*/ 0 w 2160000"/>
              <a:gd name="connsiteY7" fmla="*/ 2856759 h 5143501"/>
              <a:gd name="connsiteX8" fmla="*/ 779274 w 2160000"/>
              <a:gd name="connsiteY8" fmla="*/ 2077485 h 5143501"/>
              <a:gd name="connsiteX9" fmla="*/ 0 w 2160000"/>
              <a:gd name="connsiteY9" fmla="*/ 129821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00" h="5143501">
                <a:moveTo>
                  <a:pt x="0" y="1425596"/>
                </a:moveTo>
                <a:lnTo>
                  <a:pt x="651889" y="2077485"/>
                </a:lnTo>
                <a:lnTo>
                  <a:pt x="0" y="2729373"/>
                </a:lnTo>
                <a:close/>
                <a:moveTo>
                  <a:pt x="0" y="0"/>
                </a:moveTo>
                <a:lnTo>
                  <a:pt x="2160000" y="0"/>
                </a:lnTo>
                <a:lnTo>
                  <a:pt x="2160000" y="5143501"/>
                </a:lnTo>
                <a:lnTo>
                  <a:pt x="0" y="5143501"/>
                </a:lnTo>
                <a:lnTo>
                  <a:pt x="0" y="2856759"/>
                </a:lnTo>
                <a:lnTo>
                  <a:pt x="779274" y="2077485"/>
                </a:lnTo>
                <a:lnTo>
                  <a:pt x="0" y="129821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그림 개체 틀 13">
            <a:extLst>
              <a:ext uri="{FF2B5EF4-FFF2-40B4-BE49-F238E27FC236}">
                <a16:creationId xmlns:a16="http://schemas.microsoft.com/office/drawing/2014/main" id="{1FA03D3A-E0EA-4B8F-B538-58CE5D4DB322}"/>
              </a:ext>
            </a:extLst>
          </p:cNvPr>
          <p:cNvSpPr>
            <a:spLocks noGrp="1"/>
          </p:cNvSpPr>
          <p:nvPr>
            <p:ph type="pic" idx="12" hasCustomPrompt="1"/>
          </p:nvPr>
        </p:nvSpPr>
        <p:spPr>
          <a:xfrm>
            <a:off x="4734004" y="2131318"/>
            <a:ext cx="2160000" cy="3012182"/>
          </a:xfrm>
          <a:custGeom>
            <a:avLst/>
            <a:gdLst>
              <a:gd name="connsiteX0" fmla="*/ 1563187 w 2160000"/>
              <a:gd name="connsiteY0" fmla="*/ 0 h 3012182"/>
              <a:gd name="connsiteX1" fmla="*/ 2160000 w 2160000"/>
              <a:gd name="connsiteY1" fmla="*/ 0 h 3012182"/>
              <a:gd name="connsiteX2" fmla="*/ 2160000 w 2160000"/>
              <a:gd name="connsiteY2" fmla="*/ 596813 h 3012182"/>
              <a:gd name="connsiteX3" fmla="*/ 0 w 2160000"/>
              <a:gd name="connsiteY3" fmla="*/ 0 h 3012182"/>
              <a:gd name="connsiteX4" fmla="*/ 1435802 w 2160000"/>
              <a:gd name="connsiteY4" fmla="*/ 0 h 3012182"/>
              <a:gd name="connsiteX5" fmla="*/ 2160000 w 2160000"/>
              <a:gd name="connsiteY5" fmla="*/ 724199 h 3012182"/>
              <a:gd name="connsiteX6" fmla="*/ 2160000 w 2160000"/>
              <a:gd name="connsiteY6" fmla="*/ 3012182 h 3012182"/>
              <a:gd name="connsiteX7" fmla="*/ 0 w 2160000"/>
              <a:gd name="connsiteY7" fmla="*/ 3012182 h 30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00" h="3012182">
                <a:moveTo>
                  <a:pt x="1563187" y="0"/>
                </a:moveTo>
                <a:lnTo>
                  <a:pt x="2160000" y="0"/>
                </a:lnTo>
                <a:lnTo>
                  <a:pt x="2160000" y="596813"/>
                </a:lnTo>
                <a:close/>
                <a:moveTo>
                  <a:pt x="0" y="0"/>
                </a:moveTo>
                <a:lnTo>
                  <a:pt x="1435802" y="0"/>
                </a:lnTo>
                <a:lnTo>
                  <a:pt x="2160000" y="724199"/>
                </a:lnTo>
                <a:lnTo>
                  <a:pt x="2160000" y="3012182"/>
                </a:lnTo>
                <a:lnTo>
                  <a:pt x="0" y="3012182"/>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2000" y="2131318"/>
            <a:ext cx="1152008" cy="301218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그림 개체 틀 12">
            <a:extLst>
              <a:ext uri="{FF2B5EF4-FFF2-40B4-BE49-F238E27FC236}">
                <a16:creationId xmlns:a16="http://schemas.microsoft.com/office/drawing/2014/main" id="{1EBCCB12-3AC7-4A57-8E11-5324E7CB7D04}"/>
              </a:ext>
            </a:extLst>
          </p:cNvPr>
          <p:cNvSpPr>
            <a:spLocks noGrp="1"/>
          </p:cNvSpPr>
          <p:nvPr>
            <p:ph type="pic" idx="14" hasCustomPrompt="1"/>
          </p:nvPr>
        </p:nvSpPr>
        <p:spPr>
          <a:xfrm>
            <a:off x="3492000" y="-1"/>
            <a:ext cx="3393830" cy="2043485"/>
          </a:xfrm>
          <a:custGeom>
            <a:avLst/>
            <a:gdLst>
              <a:gd name="connsiteX0" fmla="*/ 3393830 w 3393830"/>
              <a:gd name="connsiteY0" fmla="*/ 1435011 h 2043485"/>
              <a:gd name="connsiteX1" fmla="*/ 3393830 w 3393830"/>
              <a:gd name="connsiteY1" fmla="*/ 2043485 h 2043485"/>
              <a:gd name="connsiteX2" fmla="*/ 2785356 w 3393830"/>
              <a:gd name="connsiteY2" fmla="*/ 2043485 h 2043485"/>
              <a:gd name="connsiteX3" fmla="*/ 0 w 3393830"/>
              <a:gd name="connsiteY3" fmla="*/ 0 h 2043485"/>
              <a:gd name="connsiteX4" fmla="*/ 3393830 w 3393830"/>
              <a:gd name="connsiteY4" fmla="*/ 0 h 2043485"/>
              <a:gd name="connsiteX5" fmla="*/ 3393830 w 3393830"/>
              <a:gd name="connsiteY5" fmla="*/ 1307626 h 2043485"/>
              <a:gd name="connsiteX6" fmla="*/ 2657971 w 3393830"/>
              <a:gd name="connsiteY6" fmla="*/ 2043485 h 2043485"/>
              <a:gd name="connsiteX7" fmla="*/ 0 w 3393830"/>
              <a:gd name="connsiteY7" fmla="*/ 2043485 h 204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3830" h="2043485">
                <a:moveTo>
                  <a:pt x="3393830" y="1435011"/>
                </a:moveTo>
                <a:lnTo>
                  <a:pt x="3393830" y="2043485"/>
                </a:lnTo>
                <a:lnTo>
                  <a:pt x="2785356" y="2043485"/>
                </a:lnTo>
                <a:close/>
                <a:moveTo>
                  <a:pt x="0" y="0"/>
                </a:moveTo>
                <a:lnTo>
                  <a:pt x="3393830" y="0"/>
                </a:lnTo>
                <a:lnTo>
                  <a:pt x="3393830" y="1307626"/>
                </a:lnTo>
                <a:lnTo>
                  <a:pt x="2657971" y="2043485"/>
                </a:lnTo>
                <a:lnTo>
                  <a:pt x="0" y="204348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58779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6F099B2E-9C61-4C91-AB24-AB7B70E2D2E0}"/>
              </a:ext>
            </a:extLst>
          </p:cNvPr>
          <p:cNvSpPr>
            <a:spLocks noGrp="1"/>
          </p:cNvSpPr>
          <p:nvPr>
            <p:ph type="pic" idx="18" hasCustomPrompt="1"/>
          </p:nvPr>
        </p:nvSpPr>
        <p:spPr>
          <a:xfrm>
            <a:off x="7301328" y="1495130"/>
            <a:ext cx="1840931" cy="3649326"/>
          </a:xfrm>
          <a:custGeom>
            <a:avLst/>
            <a:gdLst>
              <a:gd name="connsiteX0" fmla="*/ 540722 w 1840931"/>
              <a:gd name="connsiteY0" fmla="*/ 1288720 h 3649326"/>
              <a:gd name="connsiteX1" fmla="*/ 1084110 w 1840931"/>
              <a:gd name="connsiteY1" fmla="*/ 1832108 h 3649326"/>
              <a:gd name="connsiteX2" fmla="*/ 548200 w 1840931"/>
              <a:gd name="connsiteY2" fmla="*/ 2368018 h 3649326"/>
              <a:gd name="connsiteX3" fmla="*/ 0 w 1840931"/>
              <a:gd name="connsiteY3" fmla="*/ 1824663 h 3649326"/>
              <a:gd name="connsiteX4" fmla="*/ 1840931 w 1840931"/>
              <a:gd name="connsiteY4" fmla="*/ 0 h 3649326"/>
              <a:gd name="connsiteX5" fmla="*/ 1840931 w 1840931"/>
              <a:gd name="connsiteY5" fmla="*/ 3649326 h 3649326"/>
              <a:gd name="connsiteX6" fmla="*/ 609809 w 1840931"/>
              <a:gd name="connsiteY6" fmla="*/ 2429083 h 3649326"/>
              <a:gd name="connsiteX7" fmla="*/ 1206783 w 1840931"/>
              <a:gd name="connsiteY7" fmla="*/ 1832108 h 3649326"/>
              <a:gd name="connsiteX8" fmla="*/ 602331 w 1840931"/>
              <a:gd name="connsiteY8" fmla="*/ 1227655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931" h="3649326">
                <a:moveTo>
                  <a:pt x="540722" y="1288720"/>
                </a:moveTo>
                <a:lnTo>
                  <a:pt x="1084110" y="1832108"/>
                </a:lnTo>
                <a:lnTo>
                  <a:pt x="548200" y="2368018"/>
                </a:lnTo>
                <a:lnTo>
                  <a:pt x="0" y="1824663"/>
                </a:lnTo>
                <a:close/>
                <a:moveTo>
                  <a:pt x="1840931" y="0"/>
                </a:moveTo>
                <a:lnTo>
                  <a:pt x="1840931" y="3649326"/>
                </a:lnTo>
                <a:lnTo>
                  <a:pt x="609809" y="2429083"/>
                </a:lnTo>
                <a:lnTo>
                  <a:pt x="1206783" y="1832108"/>
                </a:lnTo>
                <a:lnTo>
                  <a:pt x="602331" y="1227655"/>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그림 개체 틀 22">
            <a:extLst>
              <a:ext uri="{FF2B5EF4-FFF2-40B4-BE49-F238E27FC236}">
                <a16:creationId xmlns:a16="http://schemas.microsoft.com/office/drawing/2014/main" id="{02450FB2-6A00-42CF-B869-69B7A802C2C5}"/>
              </a:ext>
            </a:extLst>
          </p:cNvPr>
          <p:cNvSpPr>
            <a:spLocks noGrp="1"/>
          </p:cNvSpPr>
          <p:nvPr>
            <p:ph type="pic" idx="19" hasCustomPrompt="1"/>
          </p:nvPr>
        </p:nvSpPr>
        <p:spPr>
          <a:xfrm>
            <a:off x="5476381" y="3386021"/>
            <a:ext cx="3530788" cy="1769004"/>
          </a:xfrm>
          <a:custGeom>
            <a:avLst/>
            <a:gdLst>
              <a:gd name="connsiteX0" fmla="*/ 2368610 w 3530788"/>
              <a:gd name="connsiteY0" fmla="*/ 604337 h 1769004"/>
              <a:gd name="connsiteX1" fmla="*/ 3530788 w 3530788"/>
              <a:gd name="connsiteY1" fmla="*/ 1761052 h 1769004"/>
              <a:gd name="connsiteX2" fmla="*/ 0 w 3530788"/>
              <a:gd name="connsiteY2" fmla="*/ 1769004 h 1769004"/>
              <a:gd name="connsiteX3" fmla="*/ 1159186 w 3530788"/>
              <a:gd name="connsiteY3" fmla="*/ 604826 h 1769004"/>
              <a:gd name="connsiteX4" fmla="*/ 1763653 w 3530788"/>
              <a:gd name="connsiteY4" fmla="*/ 1209294 h 1769004"/>
              <a:gd name="connsiteX5" fmla="*/ 1761418 w 3530788"/>
              <a:gd name="connsiteY5" fmla="*/ 0 h 1769004"/>
              <a:gd name="connsiteX6" fmla="*/ 2307129 w 3530788"/>
              <a:gd name="connsiteY6" fmla="*/ 543145 h 1769004"/>
              <a:gd name="connsiteX7" fmla="*/ 1763653 w 3530788"/>
              <a:gd name="connsiteY7" fmla="*/ 1086621 h 1769004"/>
              <a:gd name="connsiteX8" fmla="*/ 1220390 w 3530788"/>
              <a:gd name="connsiteY8" fmla="*/ 543358 h 176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0788" h="1769004">
                <a:moveTo>
                  <a:pt x="2368610" y="604337"/>
                </a:moveTo>
                <a:lnTo>
                  <a:pt x="3530788" y="1761052"/>
                </a:lnTo>
                <a:lnTo>
                  <a:pt x="0" y="1769004"/>
                </a:lnTo>
                <a:lnTo>
                  <a:pt x="1159186" y="604826"/>
                </a:lnTo>
                <a:lnTo>
                  <a:pt x="1763653" y="1209294"/>
                </a:lnTo>
                <a:close/>
                <a:moveTo>
                  <a:pt x="1761418" y="0"/>
                </a:moveTo>
                <a:lnTo>
                  <a:pt x="2307129" y="543145"/>
                </a:lnTo>
                <a:lnTo>
                  <a:pt x="1763653" y="1086621"/>
                </a:lnTo>
                <a:lnTo>
                  <a:pt x="1220390" y="543358"/>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그림 개체 틀 21">
            <a:extLst>
              <a:ext uri="{FF2B5EF4-FFF2-40B4-BE49-F238E27FC236}">
                <a16:creationId xmlns:a16="http://schemas.microsoft.com/office/drawing/2014/main" id="{818F7804-9A99-482C-9BFA-8B2E895ADDDC}"/>
              </a:ext>
            </a:extLst>
          </p:cNvPr>
          <p:cNvSpPr>
            <a:spLocks noGrp="1"/>
          </p:cNvSpPr>
          <p:nvPr>
            <p:ph type="pic" idx="20" hasCustomPrompt="1"/>
          </p:nvPr>
        </p:nvSpPr>
        <p:spPr>
          <a:xfrm>
            <a:off x="3491431" y="1495130"/>
            <a:ext cx="3681862" cy="3649326"/>
          </a:xfrm>
          <a:custGeom>
            <a:avLst/>
            <a:gdLst>
              <a:gd name="connsiteX0" fmla="*/ 3143876 w 3681862"/>
              <a:gd name="connsiteY0" fmla="*/ 1291431 h 3649326"/>
              <a:gd name="connsiteX1" fmla="*/ 3681862 w 3681862"/>
              <a:gd name="connsiteY1" fmla="*/ 1824663 h 3649326"/>
              <a:gd name="connsiteX2" fmla="*/ 3136398 w 3681862"/>
              <a:gd name="connsiteY2" fmla="*/ 2365307 h 3649326"/>
              <a:gd name="connsiteX3" fmla="*/ 2603199 w 3681862"/>
              <a:gd name="connsiteY3" fmla="*/ 1832108 h 3649326"/>
              <a:gd name="connsiteX4" fmla="*/ 1840931 w 3681862"/>
              <a:gd name="connsiteY4" fmla="*/ 0 h 3649326"/>
              <a:gd name="connsiteX5" fmla="*/ 3082267 w 3681862"/>
              <a:gd name="connsiteY5" fmla="*/ 1230367 h 3649326"/>
              <a:gd name="connsiteX6" fmla="*/ 2480526 w 3681862"/>
              <a:gd name="connsiteY6" fmla="*/ 1832108 h 3649326"/>
              <a:gd name="connsiteX7" fmla="*/ 3074789 w 3681862"/>
              <a:gd name="connsiteY7" fmla="*/ 2426371 h 3649326"/>
              <a:gd name="connsiteX8" fmla="*/ 1840931 w 3681862"/>
              <a:gd name="connsiteY8" fmla="*/ 3649326 h 3649326"/>
              <a:gd name="connsiteX9" fmla="*/ 0 w 3681862"/>
              <a:gd name="connsiteY9" fmla="*/ 1824663 h 364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81862" h="3649326">
                <a:moveTo>
                  <a:pt x="3143876" y="1291431"/>
                </a:moveTo>
                <a:lnTo>
                  <a:pt x="3681862" y="1824663"/>
                </a:lnTo>
                <a:lnTo>
                  <a:pt x="3136398" y="2365307"/>
                </a:lnTo>
                <a:lnTo>
                  <a:pt x="2603199" y="1832108"/>
                </a:lnTo>
                <a:close/>
                <a:moveTo>
                  <a:pt x="1840931" y="0"/>
                </a:moveTo>
                <a:lnTo>
                  <a:pt x="3082267" y="1230367"/>
                </a:lnTo>
                <a:lnTo>
                  <a:pt x="2480526" y="1832108"/>
                </a:lnTo>
                <a:lnTo>
                  <a:pt x="3074789" y="2426371"/>
                </a:lnTo>
                <a:lnTo>
                  <a:pt x="1840931" y="3649326"/>
                </a:lnTo>
                <a:lnTo>
                  <a:pt x="0" y="1824663"/>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그림 개체 틀 20">
            <a:extLst>
              <a:ext uri="{FF2B5EF4-FFF2-40B4-BE49-F238E27FC236}">
                <a16:creationId xmlns:a16="http://schemas.microsoft.com/office/drawing/2014/main" id="{59353D25-D7C0-4FC1-88CF-A55DAFC5690D}"/>
              </a:ext>
            </a:extLst>
          </p:cNvPr>
          <p:cNvSpPr>
            <a:spLocks noGrp="1"/>
          </p:cNvSpPr>
          <p:nvPr>
            <p:ph type="pic" idx="21" hasCustomPrompt="1"/>
          </p:nvPr>
        </p:nvSpPr>
        <p:spPr>
          <a:xfrm>
            <a:off x="5396868" y="-11318"/>
            <a:ext cx="3681862" cy="3267664"/>
          </a:xfrm>
          <a:custGeom>
            <a:avLst/>
            <a:gdLst>
              <a:gd name="connsiteX0" fmla="*/ 1843166 w 3681862"/>
              <a:gd name="connsiteY0" fmla="*/ 2193152 h 3267664"/>
              <a:gd name="connsiteX1" fmla="*/ 2381694 w 3681862"/>
              <a:gd name="connsiteY1" fmla="*/ 2731680 h 3267664"/>
              <a:gd name="connsiteX2" fmla="*/ 1840931 w 3681862"/>
              <a:gd name="connsiteY2" fmla="*/ 3267664 h 3267664"/>
              <a:gd name="connsiteX3" fmla="*/ 1302413 w 3681862"/>
              <a:gd name="connsiteY3" fmla="*/ 2733905 h 3267664"/>
              <a:gd name="connsiteX4" fmla="*/ 1467221 w 3681862"/>
              <a:gd name="connsiteY4" fmla="*/ 0 h 3267664"/>
              <a:gd name="connsiteX5" fmla="*/ 2284092 w 3681862"/>
              <a:gd name="connsiteY5" fmla="*/ 19269 h 3267664"/>
              <a:gd name="connsiteX6" fmla="*/ 3681862 w 3681862"/>
              <a:gd name="connsiteY6" fmla="*/ 1443001 h 3267664"/>
              <a:gd name="connsiteX7" fmla="*/ 2443303 w 3681862"/>
              <a:gd name="connsiteY7" fmla="*/ 2670616 h 3267664"/>
              <a:gd name="connsiteX8" fmla="*/ 1843166 w 3681862"/>
              <a:gd name="connsiteY8" fmla="*/ 2070479 h 3267664"/>
              <a:gd name="connsiteX9" fmla="*/ 1240805 w 3681862"/>
              <a:gd name="connsiteY9" fmla="*/ 2672841 h 3267664"/>
              <a:gd name="connsiteX10" fmla="*/ 0 w 3681862"/>
              <a:gd name="connsiteY10" fmla="*/ 1443001 h 326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81862" h="3267664">
                <a:moveTo>
                  <a:pt x="1843166" y="2193152"/>
                </a:moveTo>
                <a:lnTo>
                  <a:pt x="2381694" y="2731680"/>
                </a:lnTo>
                <a:lnTo>
                  <a:pt x="1840931" y="3267664"/>
                </a:lnTo>
                <a:lnTo>
                  <a:pt x="1302413" y="2733905"/>
                </a:lnTo>
                <a:close/>
                <a:moveTo>
                  <a:pt x="1467221" y="0"/>
                </a:moveTo>
                <a:cubicBezTo>
                  <a:pt x="1832276" y="3773"/>
                  <a:pt x="1919036" y="-406"/>
                  <a:pt x="2284092" y="19269"/>
                </a:cubicBezTo>
                <a:lnTo>
                  <a:pt x="3681862" y="1443001"/>
                </a:lnTo>
                <a:lnTo>
                  <a:pt x="2443303" y="2670616"/>
                </a:lnTo>
                <a:lnTo>
                  <a:pt x="1843166" y="2070479"/>
                </a:lnTo>
                <a:lnTo>
                  <a:pt x="1240805" y="2672841"/>
                </a:lnTo>
                <a:lnTo>
                  <a:pt x="0" y="1443001"/>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13711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3686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264676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6628553-F51C-4CE7-A3A6-AB374655DC97}"/>
              </a:ext>
            </a:extLst>
          </p:cNvPr>
          <p:cNvGrpSpPr/>
          <p:nvPr userDrawn="1"/>
        </p:nvGrpSpPr>
        <p:grpSpPr>
          <a:xfrm>
            <a:off x="786525" y="1114965"/>
            <a:ext cx="2320819" cy="2728174"/>
            <a:chOff x="5364088" y="1450891"/>
            <a:chExt cx="2320819" cy="2728174"/>
          </a:xfrm>
        </p:grpSpPr>
        <p:sp>
          <p:nvSpPr>
            <p:cNvPr id="22" name="자유형: 도형 21">
              <a:extLst>
                <a:ext uri="{FF2B5EF4-FFF2-40B4-BE49-F238E27FC236}">
                  <a16:creationId xmlns:a16="http://schemas.microsoft.com/office/drawing/2014/main" id="{B5880087-04C4-411C-AEAA-74B23548761F}"/>
                </a:ext>
              </a:extLst>
            </p:cNvPr>
            <p:cNvSpPr/>
            <p:nvPr userDrawn="1"/>
          </p:nvSpPr>
          <p:spPr>
            <a:xfrm>
              <a:off x="5399290" y="2150906"/>
              <a:ext cx="2261257" cy="2028159"/>
            </a:xfrm>
            <a:custGeom>
              <a:avLst/>
              <a:gdLst>
                <a:gd name="connsiteX0" fmla="*/ 1012851 w 2261257"/>
                <a:gd name="connsiteY0" fmla="*/ 0 h 2028159"/>
                <a:gd name="connsiteX1" fmla="*/ 1226850 w 2261257"/>
                <a:gd name="connsiteY1" fmla="*/ 0 h 2028159"/>
                <a:gd name="connsiteX2" fmla="*/ 1283043 w 2261257"/>
                <a:gd name="connsiteY2" fmla="*/ 449131 h 2028159"/>
                <a:gd name="connsiteX3" fmla="*/ 1318239 w 2261257"/>
                <a:gd name="connsiteY3" fmla="*/ 455866 h 2028159"/>
                <a:gd name="connsiteX4" fmla="*/ 1530113 w 2261257"/>
                <a:gd name="connsiteY4" fmla="*/ 605602 h 2028159"/>
                <a:gd name="connsiteX5" fmla="*/ 1548314 w 2261257"/>
                <a:gd name="connsiteY5" fmla="*/ 639136 h 2028159"/>
                <a:gd name="connsiteX6" fmla="*/ 1577154 w 2261257"/>
                <a:gd name="connsiteY6" fmla="*/ 636229 h 2028159"/>
                <a:gd name="connsiteX7" fmla="*/ 1914152 w 2261257"/>
                <a:gd name="connsiteY7" fmla="*/ 859606 h 2028159"/>
                <a:gd name="connsiteX8" fmla="*/ 1919810 w 2261257"/>
                <a:gd name="connsiteY8" fmla="*/ 877832 h 2028159"/>
                <a:gd name="connsiteX9" fmla="*/ 1932155 w 2261257"/>
                <a:gd name="connsiteY9" fmla="*/ 874000 h 2028159"/>
                <a:gd name="connsiteX10" fmla="*/ 1981836 w 2261257"/>
                <a:gd name="connsiteY10" fmla="*/ 868991 h 2028159"/>
                <a:gd name="connsiteX11" fmla="*/ 2223343 w 2261257"/>
                <a:gd name="connsiteY11" fmla="*/ 1065825 h 2028159"/>
                <a:gd name="connsiteX12" fmla="*/ 2225319 w 2261257"/>
                <a:gd name="connsiteY12" fmla="*/ 1085429 h 2028159"/>
                <a:gd name="connsiteX13" fmla="*/ 2261257 w 2261257"/>
                <a:gd name="connsiteY13" fmla="*/ 1089052 h 2028159"/>
                <a:gd name="connsiteX14" fmla="*/ 2259340 w 2261257"/>
                <a:gd name="connsiteY14" fmla="*/ 1101612 h 2028159"/>
                <a:gd name="connsiteX15" fmla="*/ 1122505 w 2261257"/>
                <a:gd name="connsiteY15" fmla="*/ 2028159 h 2028159"/>
                <a:gd name="connsiteX16" fmla="*/ 14265 w 2261257"/>
                <a:gd name="connsiteY16" fmla="*/ 1212820 h 2028159"/>
                <a:gd name="connsiteX17" fmla="*/ 0 w 2261257"/>
                <a:gd name="connsiteY17" fmla="*/ 1157341 h 2028159"/>
                <a:gd name="connsiteX18" fmla="*/ 3235 w 2261257"/>
                <a:gd name="connsiteY18" fmla="*/ 1157015 h 2028159"/>
                <a:gd name="connsiteX19" fmla="*/ 87605 w 2261257"/>
                <a:gd name="connsiteY19" fmla="*/ 1165520 h 2028159"/>
                <a:gd name="connsiteX20" fmla="*/ 113456 w 2261257"/>
                <a:gd name="connsiteY20" fmla="*/ 1173545 h 2028159"/>
                <a:gd name="connsiteX21" fmla="*/ 128106 w 2261257"/>
                <a:gd name="connsiteY21" fmla="*/ 1155791 h 2028159"/>
                <a:gd name="connsiteX22" fmla="*/ 424127 w 2261257"/>
                <a:gd name="connsiteY22" fmla="*/ 1033175 h 2028159"/>
                <a:gd name="connsiteX23" fmla="*/ 435940 w 2261257"/>
                <a:gd name="connsiteY23" fmla="*/ 1034366 h 2028159"/>
                <a:gd name="connsiteX24" fmla="*/ 427636 w 2261257"/>
                <a:gd name="connsiteY24" fmla="*/ 1007613 h 2028159"/>
                <a:gd name="connsiteX25" fmla="*/ 424127 w 2261257"/>
                <a:gd name="connsiteY25" fmla="*/ 972807 h 2028159"/>
                <a:gd name="connsiteX26" fmla="*/ 562024 w 2261257"/>
                <a:gd name="connsiteY26" fmla="*/ 803613 h 2028159"/>
                <a:gd name="connsiteX27" fmla="*/ 569156 w 2261257"/>
                <a:gd name="connsiteY27" fmla="*/ 802894 h 2028159"/>
                <a:gd name="connsiteX28" fmla="*/ 573923 w 2261257"/>
                <a:gd name="connsiteY28" fmla="*/ 755602 h 2028159"/>
                <a:gd name="connsiteX29" fmla="*/ 903523 w 2261257"/>
                <a:gd name="connsiteY29" fmla="*/ 486970 h 2028159"/>
                <a:gd name="connsiteX30" fmla="*/ 951321 w 2261257"/>
                <a:gd name="connsiteY30" fmla="*/ 491789 h 20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61257" h="2028159">
                  <a:moveTo>
                    <a:pt x="1012851" y="0"/>
                  </a:moveTo>
                  <a:lnTo>
                    <a:pt x="1226850" y="0"/>
                  </a:lnTo>
                  <a:lnTo>
                    <a:pt x="1283043" y="449131"/>
                  </a:lnTo>
                  <a:lnTo>
                    <a:pt x="1318239" y="455866"/>
                  </a:lnTo>
                  <a:cubicBezTo>
                    <a:pt x="1405884" y="478416"/>
                    <a:pt x="1480818" y="532637"/>
                    <a:pt x="1530113" y="605602"/>
                  </a:cubicBezTo>
                  <a:lnTo>
                    <a:pt x="1548314" y="639136"/>
                  </a:lnTo>
                  <a:lnTo>
                    <a:pt x="1577154" y="636229"/>
                  </a:lnTo>
                  <a:cubicBezTo>
                    <a:pt x="1728648" y="636229"/>
                    <a:pt x="1858629" y="728337"/>
                    <a:pt x="1914152" y="859606"/>
                  </a:cubicBezTo>
                  <a:lnTo>
                    <a:pt x="1919810" y="877832"/>
                  </a:lnTo>
                  <a:lnTo>
                    <a:pt x="1932155" y="874000"/>
                  </a:lnTo>
                  <a:cubicBezTo>
                    <a:pt x="1948202" y="870716"/>
                    <a:pt x="1964818" y="868991"/>
                    <a:pt x="1981836" y="868991"/>
                  </a:cubicBezTo>
                  <a:cubicBezTo>
                    <a:pt x="2100964" y="868991"/>
                    <a:pt x="2200356" y="953493"/>
                    <a:pt x="2223343" y="1065825"/>
                  </a:cubicBezTo>
                  <a:lnTo>
                    <a:pt x="2225319" y="1085429"/>
                  </a:lnTo>
                  <a:lnTo>
                    <a:pt x="2261257" y="1089052"/>
                  </a:lnTo>
                  <a:lnTo>
                    <a:pt x="2259340" y="1101612"/>
                  </a:lnTo>
                  <a:cubicBezTo>
                    <a:pt x="2151136" y="1630392"/>
                    <a:pt x="1683273" y="2028159"/>
                    <a:pt x="1122505" y="2028159"/>
                  </a:cubicBezTo>
                  <a:cubicBezTo>
                    <a:pt x="601793" y="2028159"/>
                    <a:pt x="161186" y="1685186"/>
                    <a:pt x="14265" y="1212820"/>
                  </a:cubicBezTo>
                  <a:lnTo>
                    <a:pt x="0" y="1157341"/>
                  </a:lnTo>
                  <a:lnTo>
                    <a:pt x="3235" y="1157015"/>
                  </a:lnTo>
                  <a:cubicBezTo>
                    <a:pt x="32136" y="1157015"/>
                    <a:pt x="60353" y="1159944"/>
                    <a:pt x="87605" y="1165520"/>
                  </a:cubicBezTo>
                  <a:lnTo>
                    <a:pt x="113456" y="1173545"/>
                  </a:lnTo>
                  <a:lnTo>
                    <a:pt x="128106" y="1155791"/>
                  </a:lnTo>
                  <a:cubicBezTo>
                    <a:pt x="203864" y="1080032"/>
                    <a:pt x="308523" y="1033175"/>
                    <a:pt x="424127" y="1033175"/>
                  </a:cubicBezTo>
                  <a:lnTo>
                    <a:pt x="435940" y="1034366"/>
                  </a:lnTo>
                  <a:lnTo>
                    <a:pt x="427636" y="1007613"/>
                  </a:lnTo>
                  <a:cubicBezTo>
                    <a:pt x="425335" y="996370"/>
                    <a:pt x="424127" y="984730"/>
                    <a:pt x="424127" y="972807"/>
                  </a:cubicBezTo>
                  <a:cubicBezTo>
                    <a:pt x="424127" y="889349"/>
                    <a:pt x="483326" y="819717"/>
                    <a:pt x="562024" y="803613"/>
                  </a:cubicBezTo>
                  <a:lnTo>
                    <a:pt x="569156" y="802894"/>
                  </a:lnTo>
                  <a:lnTo>
                    <a:pt x="573923" y="755602"/>
                  </a:lnTo>
                  <a:cubicBezTo>
                    <a:pt x="605295" y="602294"/>
                    <a:pt x="740941" y="486970"/>
                    <a:pt x="903523" y="486970"/>
                  </a:cubicBezTo>
                  <a:lnTo>
                    <a:pt x="951321" y="4917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 name="타원 2">
              <a:extLst>
                <a:ext uri="{FF2B5EF4-FFF2-40B4-BE49-F238E27FC236}">
                  <a16:creationId xmlns:a16="http://schemas.microsoft.com/office/drawing/2014/main" id="{7EF498E6-9850-42A0-8643-E6250BB46DE0}"/>
                </a:ext>
              </a:extLst>
            </p:cNvPr>
            <p:cNvSpPr/>
            <p:nvPr userDrawn="1"/>
          </p:nvSpPr>
          <p:spPr>
            <a:xfrm>
              <a:off x="5364088" y="1858246"/>
              <a:ext cx="2320819" cy="2320819"/>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AF789A84-B899-484F-ADA6-1B784064DB8A}"/>
                </a:ext>
              </a:extLst>
            </p:cNvPr>
            <p:cNvGrpSpPr/>
            <p:nvPr userDrawn="1"/>
          </p:nvGrpSpPr>
          <p:grpSpPr>
            <a:xfrm>
              <a:off x="6280305" y="1450891"/>
              <a:ext cx="477626" cy="918140"/>
              <a:chOff x="5304862" y="-789923"/>
              <a:chExt cx="645890" cy="1241591"/>
            </a:xfrm>
          </p:grpSpPr>
          <p:grpSp>
            <p:nvGrpSpPr>
              <p:cNvPr id="9" name="그룹 8">
                <a:extLst>
                  <a:ext uri="{FF2B5EF4-FFF2-40B4-BE49-F238E27FC236}">
                    <a16:creationId xmlns:a16="http://schemas.microsoft.com/office/drawing/2014/main" id="{6DDA03B1-B885-4EB8-9AC5-617A33E28AA0}"/>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50824863-8B90-4264-9AEB-19AE04C9A70D}"/>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3B003EFC-13D2-4BB4-8625-D6DD1D26689C}"/>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639551A5-A416-4935-A4CA-A8FCF74BAE6A}"/>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A0F64586-2454-49D0-905D-B01E2B155554}"/>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90010C14-1AD7-40EC-9EFB-091EB548BC40}"/>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54B0A336-7C2F-4F98-ABF5-299D91E12C13}"/>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2528A48D-D724-4DF8-B31C-D26E111E596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Rectangle 1"/>
          <p:cNvSpPr/>
          <p:nvPr userDrawn="1"/>
        </p:nvSpPr>
        <p:spPr>
          <a:xfrm>
            <a:off x="3851920" y="1895103"/>
            <a:ext cx="5292080"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125084" y="2154560"/>
            <a:ext cx="50189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25084" y="2730624"/>
            <a:ext cx="501891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grpSp>
        <p:nvGrpSpPr>
          <p:cNvPr id="3077" name="그룹 3076">
            <a:extLst>
              <a:ext uri="{FF2B5EF4-FFF2-40B4-BE49-F238E27FC236}">
                <a16:creationId xmlns:a16="http://schemas.microsoft.com/office/drawing/2014/main" id="{98E1F27A-257B-4D1A-B672-BC3E23A06118}"/>
              </a:ext>
            </a:extLst>
          </p:cNvPr>
          <p:cNvGrpSpPr/>
          <p:nvPr userDrawn="1"/>
        </p:nvGrpSpPr>
        <p:grpSpPr>
          <a:xfrm>
            <a:off x="1902711" y="1537517"/>
            <a:ext cx="5620059" cy="3598510"/>
            <a:chOff x="2401342" y="248706"/>
            <a:chExt cx="5620059" cy="3598510"/>
          </a:xfrm>
          <a:solidFill>
            <a:schemeClr val="bg1"/>
          </a:solidFill>
        </p:grpSpPr>
        <p:sp>
          <p:nvSpPr>
            <p:cNvPr id="26" name="Oval 11">
              <a:extLst>
                <a:ext uri="{FF2B5EF4-FFF2-40B4-BE49-F238E27FC236}">
                  <a16:creationId xmlns:a16="http://schemas.microsoft.com/office/drawing/2014/main" id="{AFA52AFD-A09C-4B39-B8D1-31F5FF21F177}"/>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11">
              <a:extLst>
                <a:ext uri="{FF2B5EF4-FFF2-40B4-BE49-F238E27FC236}">
                  <a16:creationId xmlns:a16="http://schemas.microsoft.com/office/drawing/2014/main" id="{28048BEE-7C53-42D0-A506-848E3F17217E}"/>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Oval 11">
              <a:extLst>
                <a:ext uri="{FF2B5EF4-FFF2-40B4-BE49-F238E27FC236}">
                  <a16:creationId xmlns:a16="http://schemas.microsoft.com/office/drawing/2014/main" id="{55B93957-A57C-44E0-A336-699EE6B4F6CC}"/>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val 11">
              <a:extLst>
                <a:ext uri="{FF2B5EF4-FFF2-40B4-BE49-F238E27FC236}">
                  <a16:creationId xmlns:a16="http://schemas.microsoft.com/office/drawing/2014/main" id="{0C21273E-B44A-44F4-BED0-FE6BE1C84CED}"/>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Oval 11">
              <a:extLst>
                <a:ext uri="{FF2B5EF4-FFF2-40B4-BE49-F238E27FC236}">
                  <a16:creationId xmlns:a16="http://schemas.microsoft.com/office/drawing/2014/main" id="{C9498B36-2DEE-4230-ADEC-8236BBAE4F80}"/>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11">
              <a:extLst>
                <a:ext uri="{FF2B5EF4-FFF2-40B4-BE49-F238E27FC236}">
                  <a16:creationId xmlns:a16="http://schemas.microsoft.com/office/drawing/2014/main" id="{EEE0F05A-0627-4B21-8C58-1FF2AFA50934}"/>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11">
              <a:extLst>
                <a:ext uri="{FF2B5EF4-FFF2-40B4-BE49-F238E27FC236}">
                  <a16:creationId xmlns:a16="http://schemas.microsoft.com/office/drawing/2014/main" id="{5AC876EE-8F1E-42E3-85E8-F082493EA4B2}"/>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11">
              <a:extLst>
                <a:ext uri="{FF2B5EF4-FFF2-40B4-BE49-F238E27FC236}">
                  <a16:creationId xmlns:a16="http://schemas.microsoft.com/office/drawing/2014/main" id="{AE727798-AF92-4B1B-B34B-6A0B5F01364D}"/>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Oval 11">
              <a:extLst>
                <a:ext uri="{FF2B5EF4-FFF2-40B4-BE49-F238E27FC236}">
                  <a16:creationId xmlns:a16="http://schemas.microsoft.com/office/drawing/2014/main" id="{0A1A70B0-8EC9-4232-A569-700F9CB90D86}"/>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11">
              <a:extLst>
                <a:ext uri="{FF2B5EF4-FFF2-40B4-BE49-F238E27FC236}">
                  <a16:creationId xmlns:a16="http://schemas.microsoft.com/office/drawing/2014/main" id="{8468AA9A-5D52-41E9-AE95-D453CCCDE517}"/>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Oval 11">
              <a:extLst>
                <a:ext uri="{FF2B5EF4-FFF2-40B4-BE49-F238E27FC236}">
                  <a16:creationId xmlns:a16="http://schemas.microsoft.com/office/drawing/2014/main" id="{F238635E-ADE2-4689-B906-BFA3780205D3}"/>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Oval 11">
              <a:extLst>
                <a:ext uri="{FF2B5EF4-FFF2-40B4-BE49-F238E27FC236}">
                  <a16:creationId xmlns:a16="http://schemas.microsoft.com/office/drawing/2014/main" id="{4A66CCF7-4F34-4CEF-A93F-D4C3FBBC31C8}"/>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Oval 11">
              <a:extLst>
                <a:ext uri="{FF2B5EF4-FFF2-40B4-BE49-F238E27FC236}">
                  <a16:creationId xmlns:a16="http://schemas.microsoft.com/office/drawing/2014/main" id="{ED5842E9-7C7B-4145-8777-A72EAA033919}"/>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Oval 11">
              <a:extLst>
                <a:ext uri="{FF2B5EF4-FFF2-40B4-BE49-F238E27FC236}">
                  <a16:creationId xmlns:a16="http://schemas.microsoft.com/office/drawing/2014/main" id="{FE795315-79B9-4ACC-A173-0FF1208985F1}"/>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Oval 11">
              <a:extLst>
                <a:ext uri="{FF2B5EF4-FFF2-40B4-BE49-F238E27FC236}">
                  <a16:creationId xmlns:a16="http://schemas.microsoft.com/office/drawing/2014/main" id="{3C261F52-1234-4DC3-A2FF-D2EDCDFBD59B}"/>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Oval 11">
              <a:extLst>
                <a:ext uri="{FF2B5EF4-FFF2-40B4-BE49-F238E27FC236}">
                  <a16:creationId xmlns:a16="http://schemas.microsoft.com/office/drawing/2014/main" id="{8898D16D-0930-4BB5-A3BE-871D589D05A2}"/>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Oval 11">
              <a:extLst>
                <a:ext uri="{FF2B5EF4-FFF2-40B4-BE49-F238E27FC236}">
                  <a16:creationId xmlns:a16="http://schemas.microsoft.com/office/drawing/2014/main" id="{7BD6D6B7-F491-44FF-BEFA-1D7F73C5CB3B}"/>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다리꼴 6">
              <a:extLst>
                <a:ext uri="{FF2B5EF4-FFF2-40B4-BE49-F238E27FC236}">
                  <a16:creationId xmlns:a16="http://schemas.microsoft.com/office/drawing/2014/main" id="{A3711D92-0D82-4A0C-98E5-DF2B26ADA064}"/>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Group 4"/>
          <p:cNvGrpSpPr/>
          <p:nvPr userDrawn="1"/>
        </p:nvGrpSpPr>
        <p:grpSpPr>
          <a:xfrm>
            <a:off x="0" y="3798740"/>
            <a:ext cx="9144000" cy="1344760"/>
            <a:chOff x="0" y="3798740"/>
            <a:chExt cx="9144000" cy="1344760"/>
          </a:xfrm>
        </p:grpSpPr>
        <p:sp>
          <p:nvSpPr>
            <p:cNvPr id="6" name="Rectangle 5"/>
            <p:cNvSpPr/>
            <p:nvPr userDrawn="1"/>
          </p:nvSpPr>
          <p:spPr>
            <a:xfrm>
              <a:off x="0" y="4731990"/>
              <a:ext cx="9144000" cy="411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2" name="Oval 1"/>
            <p:cNvSpPr/>
            <p:nvPr userDrawn="1"/>
          </p:nvSpPr>
          <p:spPr>
            <a:xfrm>
              <a:off x="2195736" y="4299942"/>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userDrawn="1"/>
          </p:nvSpPr>
          <p:spPr>
            <a:xfrm>
              <a:off x="1772072" y="4361681"/>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Oval 8"/>
            <p:cNvSpPr/>
            <p:nvPr userDrawn="1"/>
          </p:nvSpPr>
          <p:spPr>
            <a:xfrm>
              <a:off x="1330152" y="4539308"/>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userDrawn="1"/>
          </p:nvSpPr>
          <p:spPr>
            <a:xfrm>
              <a:off x="7092280" y="3798740"/>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userDrawn="1"/>
          </p:nvSpPr>
          <p:spPr>
            <a:xfrm>
              <a:off x="6495678" y="4341143"/>
              <a:ext cx="596602" cy="5966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Oval 13"/>
            <p:cNvSpPr/>
            <p:nvPr userDrawn="1"/>
          </p:nvSpPr>
          <p:spPr>
            <a:xfrm>
              <a:off x="6991200" y="4240063"/>
              <a:ext cx="697682" cy="697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userDrawn="1"/>
          </p:nvSpPr>
          <p:spPr>
            <a:xfrm>
              <a:off x="7392378" y="4244602"/>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val 15"/>
            <p:cNvSpPr/>
            <p:nvPr userDrawn="1"/>
          </p:nvSpPr>
          <p:spPr>
            <a:xfrm>
              <a:off x="7812360" y="4435486"/>
              <a:ext cx="593007" cy="5930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 Placeholder 9"/>
          <p:cNvSpPr>
            <a:spLocks noGrp="1"/>
          </p:cNvSpPr>
          <p:nvPr>
            <p:ph type="body" sz="quarter" idx="10" hasCustomPrompt="1"/>
          </p:nvPr>
        </p:nvSpPr>
        <p:spPr>
          <a:xfrm>
            <a:off x="0" y="3075806"/>
            <a:ext cx="9144000"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72387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76" name="그룹 3075">
            <a:extLst>
              <a:ext uri="{FF2B5EF4-FFF2-40B4-BE49-F238E27FC236}">
                <a16:creationId xmlns:a16="http://schemas.microsoft.com/office/drawing/2014/main" id="{D94CBEB5-5417-46B1-88F6-CC8EAFA04538}"/>
              </a:ext>
            </a:extLst>
          </p:cNvPr>
          <p:cNvGrpSpPr/>
          <p:nvPr userDrawn="1"/>
        </p:nvGrpSpPr>
        <p:grpSpPr>
          <a:xfrm>
            <a:off x="4249055" y="497586"/>
            <a:ext cx="645890" cy="1241591"/>
            <a:chOff x="5304862" y="-789923"/>
            <a:chExt cx="645890" cy="1241591"/>
          </a:xfrm>
        </p:grpSpPr>
        <p:grpSp>
          <p:nvGrpSpPr>
            <p:cNvPr id="3072" name="그룹 3071">
              <a:extLst>
                <a:ext uri="{FF2B5EF4-FFF2-40B4-BE49-F238E27FC236}">
                  <a16:creationId xmlns:a16="http://schemas.microsoft.com/office/drawing/2014/main" id="{1EDC8D9B-3ACF-4259-97AD-31C89A94208E}"/>
                </a:ext>
              </a:extLst>
            </p:cNvPr>
            <p:cNvGrpSpPr/>
            <p:nvPr userDrawn="1"/>
          </p:nvGrpSpPr>
          <p:grpSpPr>
            <a:xfrm>
              <a:off x="5377232" y="-789923"/>
              <a:ext cx="495969" cy="1052585"/>
              <a:chOff x="5868144" y="-857099"/>
              <a:chExt cx="495969" cy="1052585"/>
            </a:xfrm>
          </p:grpSpPr>
          <p:sp>
            <p:nvSpPr>
              <p:cNvPr id="50" name="이등변 삼각형 49">
                <a:extLst>
                  <a:ext uri="{FF2B5EF4-FFF2-40B4-BE49-F238E27FC236}">
                    <a16:creationId xmlns:a16="http://schemas.microsoft.com/office/drawing/2014/main" id="{91D8E74F-74D1-42AF-878A-87DB5086DFB8}"/>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자유형: 도형 62">
                <a:extLst>
                  <a:ext uri="{FF2B5EF4-FFF2-40B4-BE49-F238E27FC236}">
                    <a16:creationId xmlns:a16="http://schemas.microsoft.com/office/drawing/2014/main" id="{AE1386C1-5A88-4DFD-B9C6-1BD9FD99E884}"/>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54B26653-6B23-4EFE-8B06-375137532FD8}"/>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타원 59">
              <a:extLst>
                <a:ext uri="{FF2B5EF4-FFF2-40B4-BE49-F238E27FC236}">
                  <a16:creationId xmlns:a16="http://schemas.microsoft.com/office/drawing/2014/main" id="{12D3E034-244B-447C-9103-515EC73ED95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3" name="직사각형 3072">
              <a:extLst>
                <a:ext uri="{FF2B5EF4-FFF2-40B4-BE49-F238E27FC236}">
                  <a16:creationId xmlns:a16="http://schemas.microsoft.com/office/drawing/2014/main" id="{B8AC1995-F1DB-45F4-BAD9-8612F17EC7CF}"/>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75" name="자유형: 도형 3074">
              <a:extLst>
                <a:ext uri="{FF2B5EF4-FFF2-40B4-BE49-F238E27FC236}">
                  <a16:creationId xmlns:a16="http://schemas.microsoft.com/office/drawing/2014/main" id="{1B2C1A3C-1B19-4A94-822F-AE9B5A703575}"/>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자유형: 도형 67">
              <a:extLst>
                <a:ext uri="{FF2B5EF4-FFF2-40B4-BE49-F238E27FC236}">
                  <a16:creationId xmlns:a16="http://schemas.microsoft.com/office/drawing/2014/main" id="{DA97839E-8AFB-4B9F-9CA8-740B072EF2C1}"/>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48014"/>
            <a:ext cx="914400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grpSp>
        <p:nvGrpSpPr>
          <p:cNvPr id="6" name="그룹 5">
            <a:extLst>
              <a:ext uri="{FF2B5EF4-FFF2-40B4-BE49-F238E27FC236}">
                <a16:creationId xmlns:a16="http://schemas.microsoft.com/office/drawing/2014/main" id="{3F6939C0-0F9C-4BB0-BE6D-CDFDBD48B8E1}"/>
              </a:ext>
            </a:extLst>
          </p:cNvPr>
          <p:cNvGrpSpPr/>
          <p:nvPr userDrawn="1"/>
        </p:nvGrpSpPr>
        <p:grpSpPr>
          <a:xfrm>
            <a:off x="8001641" y="3940074"/>
            <a:ext cx="1142359" cy="1189066"/>
            <a:chOff x="4572000" y="387072"/>
            <a:chExt cx="4569687" cy="4756528"/>
          </a:xfrm>
        </p:grpSpPr>
        <p:sp>
          <p:nvSpPr>
            <p:cNvPr id="7" name="자유형: 도형 6">
              <a:extLst>
                <a:ext uri="{FF2B5EF4-FFF2-40B4-BE49-F238E27FC236}">
                  <a16:creationId xmlns:a16="http://schemas.microsoft.com/office/drawing/2014/main" id="{D9278269-D816-4377-921A-50AEC083B847}"/>
                </a:ext>
              </a:extLst>
            </p:cNvPr>
            <p:cNvSpPr/>
            <p:nvPr userDrawn="1"/>
          </p:nvSpPr>
          <p:spPr>
            <a:xfrm>
              <a:off x="4572000" y="1408870"/>
              <a:ext cx="4569687" cy="3734730"/>
            </a:xfrm>
            <a:custGeom>
              <a:avLst/>
              <a:gdLst>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63923 w 4569687"/>
                <a:gd name="connsiteY30" fmla="*/ 3304336 h 3734631"/>
                <a:gd name="connsiteX31" fmla="*/ 1334207 w 4569687"/>
                <a:gd name="connsiteY31" fmla="*/ 3340352 h 3734631"/>
                <a:gd name="connsiteX32" fmla="*/ 1046262 w 4569687"/>
                <a:gd name="connsiteY32" fmla="*/ 3459623 h 3734631"/>
                <a:gd name="connsiteX33" fmla="*/ 647319 w 4569687"/>
                <a:gd name="connsiteY33" fmla="*/ 3134475 h 3734631"/>
                <a:gd name="connsiteX34" fmla="*/ 642925 w 4569687"/>
                <a:gd name="connsiteY34" fmla="*/ 3090891 h 3734631"/>
                <a:gd name="connsiteX35" fmla="*/ 634894 w 4569687"/>
                <a:gd name="connsiteY35" fmla="*/ 3098188 h 3734631"/>
                <a:gd name="connsiteX36" fmla="*/ 407216 w 4569687"/>
                <a:gd name="connsiteY36" fmla="*/ 3167734 h 3734631"/>
                <a:gd name="connsiteX37" fmla="*/ 0 w 4569687"/>
                <a:gd name="connsiteY37" fmla="*/ 2760518 h 3734631"/>
                <a:gd name="connsiteX38" fmla="*/ 407216 w 4569687"/>
                <a:gd name="connsiteY38" fmla="*/ 2353302 h 3734631"/>
                <a:gd name="connsiteX39" fmla="*/ 489284 w 4569687"/>
                <a:gd name="connsiteY39" fmla="*/ 2361575 h 3734631"/>
                <a:gd name="connsiteX40" fmla="*/ 508084 w 4569687"/>
                <a:gd name="connsiteY40" fmla="*/ 2367411 h 3734631"/>
                <a:gd name="connsiteX41" fmla="*/ 503849 w 4569687"/>
                <a:gd name="connsiteY41" fmla="*/ 2325400 h 3734631"/>
                <a:gd name="connsiteX42" fmla="*/ 1121688 w 4569687"/>
                <a:gd name="connsiteY42" fmla="*/ 1707561 h 3734631"/>
                <a:gd name="connsiteX43" fmla="*/ 1246204 w 4569687"/>
                <a:gd name="connsiteY43" fmla="*/ 1720113 h 3734631"/>
                <a:gd name="connsiteX44" fmla="*/ 1284356 w 4569687"/>
                <a:gd name="connsiteY44" fmla="*/ 1731957 h 3734631"/>
                <a:gd name="connsiteX45" fmla="*/ 1305976 w 4569687"/>
                <a:gd name="connsiteY45" fmla="*/ 1705754 h 3734631"/>
                <a:gd name="connsiteX46" fmla="*/ 1742854 w 4569687"/>
                <a:gd name="connsiteY46" fmla="*/ 1524793 h 3734631"/>
                <a:gd name="connsiteX47" fmla="*/ 1760288 w 4569687"/>
                <a:gd name="connsiteY47" fmla="*/ 1526551 h 3734631"/>
                <a:gd name="connsiteX48" fmla="*/ 1748032 w 4569687"/>
                <a:gd name="connsiteY48" fmla="*/ 1487068 h 3734631"/>
                <a:gd name="connsiteX49" fmla="*/ 1742854 w 4569687"/>
                <a:gd name="connsiteY49" fmla="*/ 1435701 h 3734631"/>
                <a:gd name="connsiteX50" fmla="*/ 1946367 w 4569687"/>
                <a:gd name="connsiteY50" fmla="*/ 1185999 h 3734631"/>
                <a:gd name="connsiteX51" fmla="*/ 1956892 w 4569687"/>
                <a:gd name="connsiteY51" fmla="*/ 1184938 h 3734631"/>
                <a:gd name="connsiteX52" fmla="*/ 1963928 w 4569687"/>
                <a:gd name="connsiteY52" fmla="*/ 1115143 h 3734631"/>
                <a:gd name="connsiteX53" fmla="*/ 2450363 w 4569687"/>
                <a:gd name="connsiteY53" fmla="*/ 718687 h 3734631"/>
                <a:gd name="connsiteX54" fmla="*/ 2520904 w 4569687"/>
                <a:gd name="connsiteY54" fmla="*/ 725798 h 3734631"/>
                <a:gd name="connsiteX0" fmla="*/ 2611712 w 4569687"/>
                <a:gd name="connsiteY0" fmla="*/ 0 h 3734631"/>
                <a:gd name="connsiteX1" fmla="*/ 2927539 w 4569687"/>
                <a:gd name="connsiteY1" fmla="*/ 0 h 3734631"/>
                <a:gd name="connsiteX2" fmla="*/ 3010471 w 4569687"/>
                <a:gd name="connsiteY2" fmla="*/ 662843 h 3734631"/>
                <a:gd name="connsiteX3" fmla="*/ 3062414 w 4569687"/>
                <a:gd name="connsiteY3" fmla="*/ 672782 h 3734631"/>
                <a:gd name="connsiteX4" fmla="*/ 3375104 w 4569687"/>
                <a:gd name="connsiteY4" fmla="*/ 893768 h 3734631"/>
                <a:gd name="connsiteX5" fmla="*/ 3401966 w 4569687"/>
                <a:gd name="connsiteY5" fmla="*/ 943258 h 3734631"/>
                <a:gd name="connsiteX6" fmla="*/ 3444529 w 4569687"/>
                <a:gd name="connsiteY6" fmla="*/ 938967 h 3734631"/>
                <a:gd name="connsiteX7" fmla="*/ 3941882 w 4569687"/>
                <a:gd name="connsiteY7" fmla="*/ 1268635 h 3734631"/>
                <a:gd name="connsiteX8" fmla="*/ 3950232 w 4569687"/>
                <a:gd name="connsiteY8" fmla="*/ 1295533 h 3734631"/>
                <a:gd name="connsiteX9" fmla="*/ 3968452 w 4569687"/>
                <a:gd name="connsiteY9" fmla="*/ 1289878 h 3734631"/>
                <a:gd name="connsiteX10" fmla="*/ 4041773 w 4569687"/>
                <a:gd name="connsiteY10" fmla="*/ 1282486 h 3734631"/>
                <a:gd name="connsiteX11" fmla="*/ 4398197 w 4569687"/>
                <a:gd name="connsiteY11" fmla="*/ 1572980 h 3734631"/>
                <a:gd name="connsiteX12" fmla="*/ 4401113 w 4569687"/>
                <a:gd name="connsiteY12" fmla="*/ 1601912 h 3734631"/>
                <a:gd name="connsiteX13" fmla="*/ 4509768 w 4569687"/>
                <a:gd name="connsiteY13" fmla="*/ 1612865 h 3734631"/>
                <a:gd name="connsiteX14" fmla="*/ 4569687 w 4569687"/>
                <a:gd name="connsiteY14" fmla="*/ 1630661 h 3734631"/>
                <a:gd name="connsiteX15" fmla="*/ 4569687 w 4569687"/>
                <a:gd name="connsiteY15" fmla="*/ 3685776 h 3734631"/>
                <a:gd name="connsiteX16" fmla="*/ 4479175 w 4569687"/>
                <a:gd name="connsiteY16" fmla="*/ 3694900 h 3734631"/>
                <a:gd name="connsiteX17" fmla="*/ 4083674 w 4569687"/>
                <a:gd name="connsiteY17" fmla="*/ 3574092 h 3734631"/>
                <a:gd name="connsiteX18" fmla="*/ 4051094 w 4569687"/>
                <a:gd name="connsiteY18" fmla="*/ 3547210 h 3734631"/>
                <a:gd name="connsiteX19" fmla="*/ 4009782 w 4569687"/>
                <a:gd name="connsiteY19" fmla="*/ 3581295 h 3734631"/>
                <a:gd name="connsiteX20" fmla="*/ 3782104 w 4569687"/>
                <a:gd name="connsiteY20" fmla="*/ 3650841 h 3734631"/>
                <a:gd name="connsiteX21" fmla="*/ 3494159 w 4569687"/>
                <a:gd name="connsiteY21" fmla="*/ 3531570 h 3734631"/>
                <a:gd name="connsiteX22" fmla="*/ 3452428 w 4569687"/>
                <a:gd name="connsiteY22" fmla="*/ 3480992 h 3734631"/>
                <a:gd name="connsiteX23" fmla="*/ 3441126 w 4569687"/>
                <a:gd name="connsiteY23" fmla="*/ 3501813 h 3734631"/>
                <a:gd name="connsiteX24" fmla="*/ 3103456 w 4569687"/>
                <a:gd name="connsiteY24" fmla="*/ 3681351 h 3734631"/>
                <a:gd name="connsiteX25" fmla="*/ 2815511 w 4569687"/>
                <a:gd name="connsiteY25" fmla="*/ 3562080 h 3734631"/>
                <a:gd name="connsiteX26" fmla="*/ 2772231 w 4569687"/>
                <a:gd name="connsiteY26" fmla="*/ 3509625 h 3734631"/>
                <a:gd name="connsiteX27" fmla="*/ 2697608 w 4569687"/>
                <a:gd name="connsiteY27" fmla="*/ 3571194 h 3734631"/>
                <a:gd name="connsiteX28" fmla="*/ 2162552 w 4569687"/>
                <a:gd name="connsiteY28" fmla="*/ 3734631 h 3734631"/>
                <a:gd name="connsiteX29" fmla="*/ 1369010 w 4569687"/>
                <a:gd name="connsiteY29" fmla="*/ 3312708 h 3734631"/>
                <a:gd name="connsiteX30" fmla="*/ 1334207 w 4569687"/>
                <a:gd name="connsiteY30" fmla="*/ 3340352 h 3734631"/>
                <a:gd name="connsiteX31" fmla="*/ 1046262 w 4569687"/>
                <a:gd name="connsiteY31" fmla="*/ 3459623 h 3734631"/>
                <a:gd name="connsiteX32" fmla="*/ 647319 w 4569687"/>
                <a:gd name="connsiteY32" fmla="*/ 3134475 h 3734631"/>
                <a:gd name="connsiteX33" fmla="*/ 642925 w 4569687"/>
                <a:gd name="connsiteY33" fmla="*/ 3090891 h 3734631"/>
                <a:gd name="connsiteX34" fmla="*/ 634894 w 4569687"/>
                <a:gd name="connsiteY34" fmla="*/ 3098188 h 3734631"/>
                <a:gd name="connsiteX35" fmla="*/ 407216 w 4569687"/>
                <a:gd name="connsiteY35" fmla="*/ 3167734 h 3734631"/>
                <a:gd name="connsiteX36" fmla="*/ 0 w 4569687"/>
                <a:gd name="connsiteY36" fmla="*/ 2760518 h 3734631"/>
                <a:gd name="connsiteX37" fmla="*/ 407216 w 4569687"/>
                <a:gd name="connsiteY37" fmla="*/ 2353302 h 3734631"/>
                <a:gd name="connsiteX38" fmla="*/ 489284 w 4569687"/>
                <a:gd name="connsiteY38" fmla="*/ 2361575 h 3734631"/>
                <a:gd name="connsiteX39" fmla="*/ 508084 w 4569687"/>
                <a:gd name="connsiteY39" fmla="*/ 2367411 h 3734631"/>
                <a:gd name="connsiteX40" fmla="*/ 503849 w 4569687"/>
                <a:gd name="connsiteY40" fmla="*/ 2325400 h 3734631"/>
                <a:gd name="connsiteX41" fmla="*/ 1121688 w 4569687"/>
                <a:gd name="connsiteY41" fmla="*/ 1707561 h 3734631"/>
                <a:gd name="connsiteX42" fmla="*/ 1246204 w 4569687"/>
                <a:gd name="connsiteY42" fmla="*/ 1720113 h 3734631"/>
                <a:gd name="connsiteX43" fmla="*/ 1284356 w 4569687"/>
                <a:gd name="connsiteY43" fmla="*/ 1731957 h 3734631"/>
                <a:gd name="connsiteX44" fmla="*/ 1305976 w 4569687"/>
                <a:gd name="connsiteY44" fmla="*/ 1705754 h 3734631"/>
                <a:gd name="connsiteX45" fmla="*/ 1742854 w 4569687"/>
                <a:gd name="connsiteY45" fmla="*/ 1524793 h 3734631"/>
                <a:gd name="connsiteX46" fmla="*/ 1760288 w 4569687"/>
                <a:gd name="connsiteY46" fmla="*/ 1526551 h 3734631"/>
                <a:gd name="connsiteX47" fmla="*/ 1748032 w 4569687"/>
                <a:gd name="connsiteY47" fmla="*/ 1487068 h 3734631"/>
                <a:gd name="connsiteX48" fmla="*/ 1742854 w 4569687"/>
                <a:gd name="connsiteY48" fmla="*/ 1435701 h 3734631"/>
                <a:gd name="connsiteX49" fmla="*/ 1946367 w 4569687"/>
                <a:gd name="connsiteY49" fmla="*/ 1185999 h 3734631"/>
                <a:gd name="connsiteX50" fmla="*/ 1956892 w 4569687"/>
                <a:gd name="connsiteY50" fmla="*/ 1184938 h 3734631"/>
                <a:gd name="connsiteX51" fmla="*/ 1963928 w 4569687"/>
                <a:gd name="connsiteY51" fmla="*/ 1115143 h 3734631"/>
                <a:gd name="connsiteX52" fmla="*/ 2450363 w 4569687"/>
                <a:gd name="connsiteY52" fmla="*/ 718687 h 3734631"/>
                <a:gd name="connsiteX53" fmla="*/ 2520904 w 4569687"/>
                <a:gd name="connsiteY53" fmla="*/ 725798 h 3734631"/>
                <a:gd name="connsiteX54" fmla="*/ 2611712 w 4569687"/>
                <a:gd name="connsiteY54" fmla="*/ 0 h 3734631"/>
                <a:gd name="connsiteX0" fmla="*/ 2611712 w 4569687"/>
                <a:gd name="connsiteY0" fmla="*/ 0 h 3743131"/>
                <a:gd name="connsiteX1" fmla="*/ 2927539 w 4569687"/>
                <a:gd name="connsiteY1" fmla="*/ 0 h 3743131"/>
                <a:gd name="connsiteX2" fmla="*/ 3010471 w 4569687"/>
                <a:gd name="connsiteY2" fmla="*/ 662843 h 3743131"/>
                <a:gd name="connsiteX3" fmla="*/ 3062414 w 4569687"/>
                <a:gd name="connsiteY3" fmla="*/ 672782 h 3743131"/>
                <a:gd name="connsiteX4" fmla="*/ 3375104 w 4569687"/>
                <a:gd name="connsiteY4" fmla="*/ 893768 h 3743131"/>
                <a:gd name="connsiteX5" fmla="*/ 3401966 w 4569687"/>
                <a:gd name="connsiteY5" fmla="*/ 943258 h 3743131"/>
                <a:gd name="connsiteX6" fmla="*/ 3444529 w 4569687"/>
                <a:gd name="connsiteY6" fmla="*/ 938967 h 3743131"/>
                <a:gd name="connsiteX7" fmla="*/ 3941882 w 4569687"/>
                <a:gd name="connsiteY7" fmla="*/ 1268635 h 3743131"/>
                <a:gd name="connsiteX8" fmla="*/ 3950232 w 4569687"/>
                <a:gd name="connsiteY8" fmla="*/ 1295533 h 3743131"/>
                <a:gd name="connsiteX9" fmla="*/ 3968452 w 4569687"/>
                <a:gd name="connsiteY9" fmla="*/ 1289878 h 3743131"/>
                <a:gd name="connsiteX10" fmla="*/ 4041773 w 4569687"/>
                <a:gd name="connsiteY10" fmla="*/ 1282486 h 3743131"/>
                <a:gd name="connsiteX11" fmla="*/ 4398197 w 4569687"/>
                <a:gd name="connsiteY11" fmla="*/ 1572980 h 3743131"/>
                <a:gd name="connsiteX12" fmla="*/ 4401113 w 4569687"/>
                <a:gd name="connsiteY12" fmla="*/ 1601912 h 3743131"/>
                <a:gd name="connsiteX13" fmla="*/ 4509768 w 4569687"/>
                <a:gd name="connsiteY13" fmla="*/ 1612865 h 3743131"/>
                <a:gd name="connsiteX14" fmla="*/ 4569687 w 4569687"/>
                <a:gd name="connsiteY14" fmla="*/ 1630661 h 3743131"/>
                <a:gd name="connsiteX15" fmla="*/ 4569687 w 4569687"/>
                <a:gd name="connsiteY15" fmla="*/ 3685776 h 3743131"/>
                <a:gd name="connsiteX16" fmla="*/ 4479175 w 4569687"/>
                <a:gd name="connsiteY16" fmla="*/ 3694900 h 3743131"/>
                <a:gd name="connsiteX17" fmla="*/ 4083674 w 4569687"/>
                <a:gd name="connsiteY17" fmla="*/ 3574092 h 3743131"/>
                <a:gd name="connsiteX18" fmla="*/ 4051094 w 4569687"/>
                <a:gd name="connsiteY18" fmla="*/ 3547210 h 3743131"/>
                <a:gd name="connsiteX19" fmla="*/ 4009782 w 4569687"/>
                <a:gd name="connsiteY19" fmla="*/ 3581295 h 3743131"/>
                <a:gd name="connsiteX20" fmla="*/ 3782104 w 4569687"/>
                <a:gd name="connsiteY20" fmla="*/ 3650841 h 3743131"/>
                <a:gd name="connsiteX21" fmla="*/ 3494159 w 4569687"/>
                <a:gd name="connsiteY21" fmla="*/ 3531570 h 3743131"/>
                <a:gd name="connsiteX22" fmla="*/ 3452428 w 4569687"/>
                <a:gd name="connsiteY22" fmla="*/ 3480992 h 3743131"/>
                <a:gd name="connsiteX23" fmla="*/ 3441126 w 4569687"/>
                <a:gd name="connsiteY23" fmla="*/ 3501813 h 3743131"/>
                <a:gd name="connsiteX24" fmla="*/ 3103456 w 4569687"/>
                <a:gd name="connsiteY24" fmla="*/ 3681351 h 3743131"/>
                <a:gd name="connsiteX25" fmla="*/ 2815511 w 4569687"/>
                <a:gd name="connsiteY25" fmla="*/ 3562080 h 3743131"/>
                <a:gd name="connsiteX26" fmla="*/ 2772231 w 4569687"/>
                <a:gd name="connsiteY26" fmla="*/ 3509625 h 3743131"/>
                <a:gd name="connsiteX27" fmla="*/ 2697608 w 4569687"/>
                <a:gd name="connsiteY27" fmla="*/ 3571194 h 3743131"/>
                <a:gd name="connsiteX28" fmla="*/ 2162552 w 4569687"/>
                <a:gd name="connsiteY28" fmla="*/ 3734631 h 3743131"/>
                <a:gd name="connsiteX29" fmla="*/ 1334207 w 4569687"/>
                <a:gd name="connsiteY29" fmla="*/ 3340352 h 3743131"/>
                <a:gd name="connsiteX30" fmla="*/ 1046262 w 4569687"/>
                <a:gd name="connsiteY30" fmla="*/ 3459623 h 3743131"/>
                <a:gd name="connsiteX31" fmla="*/ 647319 w 4569687"/>
                <a:gd name="connsiteY31" fmla="*/ 3134475 h 3743131"/>
                <a:gd name="connsiteX32" fmla="*/ 642925 w 4569687"/>
                <a:gd name="connsiteY32" fmla="*/ 3090891 h 3743131"/>
                <a:gd name="connsiteX33" fmla="*/ 634894 w 4569687"/>
                <a:gd name="connsiteY33" fmla="*/ 3098188 h 3743131"/>
                <a:gd name="connsiteX34" fmla="*/ 407216 w 4569687"/>
                <a:gd name="connsiteY34" fmla="*/ 3167734 h 3743131"/>
                <a:gd name="connsiteX35" fmla="*/ 0 w 4569687"/>
                <a:gd name="connsiteY35" fmla="*/ 2760518 h 3743131"/>
                <a:gd name="connsiteX36" fmla="*/ 407216 w 4569687"/>
                <a:gd name="connsiteY36" fmla="*/ 2353302 h 3743131"/>
                <a:gd name="connsiteX37" fmla="*/ 489284 w 4569687"/>
                <a:gd name="connsiteY37" fmla="*/ 2361575 h 3743131"/>
                <a:gd name="connsiteX38" fmla="*/ 508084 w 4569687"/>
                <a:gd name="connsiteY38" fmla="*/ 2367411 h 3743131"/>
                <a:gd name="connsiteX39" fmla="*/ 503849 w 4569687"/>
                <a:gd name="connsiteY39" fmla="*/ 2325400 h 3743131"/>
                <a:gd name="connsiteX40" fmla="*/ 1121688 w 4569687"/>
                <a:gd name="connsiteY40" fmla="*/ 1707561 h 3743131"/>
                <a:gd name="connsiteX41" fmla="*/ 1246204 w 4569687"/>
                <a:gd name="connsiteY41" fmla="*/ 1720113 h 3743131"/>
                <a:gd name="connsiteX42" fmla="*/ 1284356 w 4569687"/>
                <a:gd name="connsiteY42" fmla="*/ 1731957 h 3743131"/>
                <a:gd name="connsiteX43" fmla="*/ 1305976 w 4569687"/>
                <a:gd name="connsiteY43" fmla="*/ 1705754 h 3743131"/>
                <a:gd name="connsiteX44" fmla="*/ 1742854 w 4569687"/>
                <a:gd name="connsiteY44" fmla="*/ 1524793 h 3743131"/>
                <a:gd name="connsiteX45" fmla="*/ 1760288 w 4569687"/>
                <a:gd name="connsiteY45" fmla="*/ 1526551 h 3743131"/>
                <a:gd name="connsiteX46" fmla="*/ 1748032 w 4569687"/>
                <a:gd name="connsiteY46" fmla="*/ 1487068 h 3743131"/>
                <a:gd name="connsiteX47" fmla="*/ 1742854 w 4569687"/>
                <a:gd name="connsiteY47" fmla="*/ 1435701 h 3743131"/>
                <a:gd name="connsiteX48" fmla="*/ 1946367 w 4569687"/>
                <a:gd name="connsiteY48" fmla="*/ 1185999 h 3743131"/>
                <a:gd name="connsiteX49" fmla="*/ 1956892 w 4569687"/>
                <a:gd name="connsiteY49" fmla="*/ 1184938 h 3743131"/>
                <a:gd name="connsiteX50" fmla="*/ 1963928 w 4569687"/>
                <a:gd name="connsiteY50" fmla="*/ 1115143 h 3743131"/>
                <a:gd name="connsiteX51" fmla="*/ 2450363 w 4569687"/>
                <a:gd name="connsiteY51" fmla="*/ 718687 h 3743131"/>
                <a:gd name="connsiteX52" fmla="*/ 2520904 w 4569687"/>
                <a:gd name="connsiteY52" fmla="*/ 725798 h 3743131"/>
                <a:gd name="connsiteX53" fmla="*/ 2611712 w 4569687"/>
                <a:gd name="connsiteY53" fmla="*/ 0 h 3743131"/>
                <a:gd name="connsiteX0" fmla="*/ 2611712 w 4569687"/>
                <a:gd name="connsiteY0" fmla="*/ 0 h 3741630"/>
                <a:gd name="connsiteX1" fmla="*/ 2927539 w 4569687"/>
                <a:gd name="connsiteY1" fmla="*/ 0 h 3741630"/>
                <a:gd name="connsiteX2" fmla="*/ 3010471 w 4569687"/>
                <a:gd name="connsiteY2" fmla="*/ 662843 h 3741630"/>
                <a:gd name="connsiteX3" fmla="*/ 3062414 w 4569687"/>
                <a:gd name="connsiteY3" fmla="*/ 672782 h 3741630"/>
                <a:gd name="connsiteX4" fmla="*/ 3375104 w 4569687"/>
                <a:gd name="connsiteY4" fmla="*/ 893768 h 3741630"/>
                <a:gd name="connsiteX5" fmla="*/ 3401966 w 4569687"/>
                <a:gd name="connsiteY5" fmla="*/ 943258 h 3741630"/>
                <a:gd name="connsiteX6" fmla="*/ 3444529 w 4569687"/>
                <a:gd name="connsiteY6" fmla="*/ 938967 h 3741630"/>
                <a:gd name="connsiteX7" fmla="*/ 3941882 w 4569687"/>
                <a:gd name="connsiteY7" fmla="*/ 1268635 h 3741630"/>
                <a:gd name="connsiteX8" fmla="*/ 3950232 w 4569687"/>
                <a:gd name="connsiteY8" fmla="*/ 1295533 h 3741630"/>
                <a:gd name="connsiteX9" fmla="*/ 3968452 w 4569687"/>
                <a:gd name="connsiteY9" fmla="*/ 1289878 h 3741630"/>
                <a:gd name="connsiteX10" fmla="*/ 4041773 w 4569687"/>
                <a:gd name="connsiteY10" fmla="*/ 1282486 h 3741630"/>
                <a:gd name="connsiteX11" fmla="*/ 4398197 w 4569687"/>
                <a:gd name="connsiteY11" fmla="*/ 1572980 h 3741630"/>
                <a:gd name="connsiteX12" fmla="*/ 4401113 w 4569687"/>
                <a:gd name="connsiteY12" fmla="*/ 1601912 h 3741630"/>
                <a:gd name="connsiteX13" fmla="*/ 4509768 w 4569687"/>
                <a:gd name="connsiteY13" fmla="*/ 1612865 h 3741630"/>
                <a:gd name="connsiteX14" fmla="*/ 4569687 w 4569687"/>
                <a:gd name="connsiteY14" fmla="*/ 1630661 h 3741630"/>
                <a:gd name="connsiteX15" fmla="*/ 4569687 w 4569687"/>
                <a:gd name="connsiteY15" fmla="*/ 3685776 h 3741630"/>
                <a:gd name="connsiteX16" fmla="*/ 4479175 w 4569687"/>
                <a:gd name="connsiteY16" fmla="*/ 3694900 h 3741630"/>
                <a:gd name="connsiteX17" fmla="*/ 4083674 w 4569687"/>
                <a:gd name="connsiteY17" fmla="*/ 3574092 h 3741630"/>
                <a:gd name="connsiteX18" fmla="*/ 4051094 w 4569687"/>
                <a:gd name="connsiteY18" fmla="*/ 3547210 h 3741630"/>
                <a:gd name="connsiteX19" fmla="*/ 4009782 w 4569687"/>
                <a:gd name="connsiteY19" fmla="*/ 3581295 h 3741630"/>
                <a:gd name="connsiteX20" fmla="*/ 3782104 w 4569687"/>
                <a:gd name="connsiteY20" fmla="*/ 3650841 h 3741630"/>
                <a:gd name="connsiteX21" fmla="*/ 3494159 w 4569687"/>
                <a:gd name="connsiteY21" fmla="*/ 3531570 h 3741630"/>
                <a:gd name="connsiteX22" fmla="*/ 3452428 w 4569687"/>
                <a:gd name="connsiteY22" fmla="*/ 3480992 h 3741630"/>
                <a:gd name="connsiteX23" fmla="*/ 3441126 w 4569687"/>
                <a:gd name="connsiteY23" fmla="*/ 3501813 h 3741630"/>
                <a:gd name="connsiteX24" fmla="*/ 3103456 w 4569687"/>
                <a:gd name="connsiteY24" fmla="*/ 3681351 h 3741630"/>
                <a:gd name="connsiteX25" fmla="*/ 2815511 w 4569687"/>
                <a:gd name="connsiteY25" fmla="*/ 3562080 h 3741630"/>
                <a:gd name="connsiteX26" fmla="*/ 2772231 w 4569687"/>
                <a:gd name="connsiteY26" fmla="*/ 3509625 h 3741630"/>
                <a:gd name="connsiteX27" fmla="*/ 2697608 w 4569687"/>
                <a:gd name="connsiteY27" fmla="*/ 3571194 h 3741630"/>
                <a:gd name="connsiteX28" fmla="*/ 2162552 w 4569687"/>
                <a:gd name="connsiteY28" fmla="*/ 3734631 h 3741630"/>
                <a:gd name="connsiteX29" fmla="*/ 1390478 w 4569687"/>
                <a:gd name="connsiteY29" fmla="*/ 3368488 h 3741630"/>
                <a:gd name="connsiteX30" fmla="*/ 1046262 w 4569687"/>
                <a:gd name="connsiteY30" fmla="*/ 3459623 h 3741630"/>
                <a:gd name="connsiteX31" fmla="*/ 647319 w 4569687"/>
                <a:gd name="connsiteY31" fmla="*/ 3134475 h 3741630"/>
                <a:gd name="connsiteX32" fmla="*/ 642925 w 4569687"/>
                <a:gd name="connsiteY32" fmla="*/ 3090891 h 3741630"/>
                <a:gd name="connsiteX33" fmla="*/ 634894 w 4569687"/>
                <a:gd name="connsiteY33" fmla="*/ 3098188 h 3741630"/>
                <a:gd name="connsiteX34" fmla="*/ 407216 w 4569687"/>
                <a:gd name="connsiteY34" fmla="*/ 3167734 h 3741630"/>
                <a:gd name="connsiteX35" fmla="*/ 0 w 4569687"/>
                <a:gd name="connsiteY35" fmla="*/ 2760518 h 3741630"/>
                <a:gd name="connsiteX36" fmla="*/ 407216 w 4569687"/>
                <a:gd name="connsiteY36" fmla="*/ 2353302 h 3741630"/>
                <a:gd name="connsiteX37" fmla="*/ 489284 w 4569687"/>
                <a:gd name="connsiteY37" fmla="*/ 2361575 h 3741630"/>
                <a:gd name="connsiteX38" fmla="*/ 508084 w 4569687"/>
                <a:gd name="connsiteY38" fmla="*/ 2367411 h 3741630"/>
                <a:gd name="connsiteX39" fmla="*/ 503849 w 4569687"/>
                <a:gd name="connsiteY39" fmla="*/ 2325400 h 3741630"/>
                <a:gd name="connsiteX40" fmla="*/ 1121688 w 4569687"/>
                <a:gd name="connsiteY40" fmla="*/ 1707561 h 3741630"/>
                <a:gd name="connsiteX41" fmla="*/ 1246204 w 4569687"/>
                <a:gd name="connsiteY41" fmla="*/ 1720113 h 3741630"/>
                <a:gd name="connsiteX42" fmla="*/ 1284356 w 4569687"/>
                <a:gd name="connsiteY42" fmla="*/ 1731957 h 3741630"/>
                <a:gd name="connsiteX43" fmla="*/ 1305976 w 4569687"/>
                <a:gd name="connsiteY43" fmla="*/ 1705754 h 3741630"/>
                <a:gd name="connsiteX44" fmla="*/ 1742854 w 4569687"/>
                <a:gd name="connsiteY44" fmla="*/ 1524793 h 3741630"/>
                <a:gd name="connsiteX45" fmla="*/ 1760288 w 4569687"/>
                <a:gd name="connsiteY45" fmla="*/ 1526551 h 3741630"/>
                <a:gd name="connsiteX46" fmla="*/ 1748032 w 4569687"/>
                <a:gd name="connsiteY46" fmla="*/ 1487068 h 3741630"/>
                <a:gd name="connsiteX47" fmla="*/ 1742854 w 4569687"/>
                <a:gd name="connsiteY47" fmla="*/ 1435701 h 3741630"/>
                <a:gd name="connsiteX48" fmla="*/ 1946367 w 4569687"/>
                <a:gd name="connsiteY48" fmla="*/ 1185999 h 3741630"/>
                <a:gd name="connsiteX49" fmla="*/ 1956892 w 4569687"/>
                <a:gd name="connsiteY49" fmla="*/ 1184938 h 3741630"/>
                <a:gd name="connsiteX50" fmla="*/ 1963928 w 4569687"/>
                <a:gd name="connsiteY50" fmla="*/ 1115143 h 3741630"/>
                <a:gd name="connsiteX51" fmla="*/ 2450363 w 4569687"/>
                <a:gd name="connsiteY51" fmla="*/ 718687 h 3741630"/>
                <a:gd name="connsiteX52" fmla="*/ 2520904 w 4569687"/>
                <a:gd name="connsiteY52" fmla="*/ 725798 h 3741630"/>
                <a:gd name="connsiteX53" fmla="*/ 2611712 w 4569687"/>
                <a:gd name="connsiteY53" fmla="*/ 0 h 37416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 name="connsiteX0" fmla="*/ 2611712 w 4569687"/>
                <a:gd name="connsiteY0" fmla="*/ 0 h 3734730"/>
                <a:gd name="connsiteX1" fmla="*/ 2927539 w 4569687"/>
                <a:gd name="connsiteY1" fmla="*/ 0 h 3734730"/>
                <a:gd name="connsiteX2" fmla="*/ 3010471 w 4569687"/>
                <a:gd name="connsiteY2" fmla="*/ 662843 h 3734730"/>
                <a:gd name="connsiteX3" fmla="*/ 3062414 w 4569687"/>
                <a:gd name="connsiteY3" fmla="*/ 672782 h 3734730"/>
                <a:gd name="connsiteX4" fmla="*/ 3375104 w 4569687"/>
                <a:gd name="connsiteY4" fmla="*/ 893768 h 3734730"/>
                <a:gd name="connsiteX5" fmla="*/ 3401966 w 4569687"/>
                <a:gd name="connsiteY5" fmla="*/ 943258 h 3734730"/>
                <a:gd name="connsiteX6" fmla="*/ 3444529 w 4569687"/>
                <a:gd name="connsiteY6" fmla="*/ 938967 h 3734730"/>
                <a:gd name="connsiteX7" fmla="*/ 3941882 w 4569687"/>
                <a:gd name="connsiteY7" fmla="*/ 1268635 h 3734730"/>
                <a:gd name="connsiteX8" fmla="*/ 3950232 w 4569687"/>
                <a:gd name="connsiteY8" fmla="*/ 1295533 h 3734730"/>
                <a:gd name="connsiteX9" fmla="*/ 3968452 w 4569687"/>
                <a:gd name="connsiteY9" fmla="*/ 1289878 h 3734730"/>
                <a:gd name="connsiteX10" fmla="*/ 4041773 w 4569687"/>
                <a:gd name="connsiteY10" fmla="*/ 1282486 h 3734730"/>
                <a:gd name="connsiteX11" fmla="*/ 4398197 w 4569687"/>
                <a:gd name="connsiteY11" fmla="*/ 1572980 h 3734730"/>
                <a:gd name="connsiteX12" fmla="*/ 4401113 w 4569687"/>
                <a:gd name="connsiteY12" fmla="*/ 1601912 h 3734730"/>
                <a:gd name="connsiteX13" fmla="*/ 4509768 w 4569687"/>
                <a:gd name="connsiteY13" fmla="*/ 1612865 h 3734730"/>
                <a:gd name="connsiteX14" fmla="*/ 4569687 w 4569687"/>
                <a:gd name="connsiteY14" fmla="*/ 1630661 h 3734730"/>
                <a:gd name="connsiteX15" fmla="*/ 4569687 w 4569687"/>
                <a:gd name="connsiteY15" fmla="*/ 3685776 h 3734730"/>
                <a:gd name="connsiteX16" fmla="*/ 4479175 w 4569687"/>
                <a:gd name="connsiteY16" fmla="*/ 3694900 h 3734730"/>
                <a:gd name="connsiteX17" fmla="*/ 4083674 w 4569687"/>
                <a:gd name="connsiteY17" fmla="*/ 3574092 h 3734730"/>
                <a:gd name="connsiteX18" fmla="*/ 4051094 w 4569687"/>
                <a:gd name="connsiteY18" fmla="*/ 3547210 h 3734730"/>
                <a:gd name="connsiteX19" fmla="*/ 4009782 w 4569687"/>
                <a:gd name="connsiteY19" fmla="*/ 3581295 h 3734730"/>
                <a:gd name="connsiteX20" fmla="*/ 3782104 w 4569687"/>
                <a:gd name="connsiteY20" fmla="*/ 3650841 h 3734730"/>
                <a:gd name="connsiteX21" fmla="*/ 3494159 w 4569687"/>
                <a:gd name="connsiteY21" fmla="*/ 3531570 h 3734730"/>
                <a:gd name="connsiteX22" fmla="*/ 3452428 w 4569687"/>
                <a:gd name="connsiteY22" fmla="*/ 3480992 h 3734730"/>
                <a:gd name="connsiteX23" fmla="*/ 3441126 w 4569687"/>
                <a:gd name="connsiteY23" fmla="*/ 3501813 h 3734730"/>
                <a:gd name="connsiteX24" fmla="*/ 3103456 w 4569687"/>
                <a:gd name="connsiteY24" fmla="*/ 3681351 h 3734730"/>
                <a:gd name="connsiteX25" fmla="*/ 2815511 w 4569687"/>
                <a:gd name="connsiteY25" fmla="*/ 3562080 h 3734730"/>
                <a:gd name="connsiteX26" fmla="*/ 2772231 w 4569687"/>
                <a:gd name="connsiteY26" fmla="*/ 3509625 h 3734730"/>
                <a:gd name="connsiteX27" fmla="*/ 2697608 w 4569687"/>
                <a:gd name="connsiteY27" fmla="*/ 3571194 h 3734730"/>
                <a:gd name="connsiteX28" fmla="*/ 2162552 w 4569687"/>
                <a:gd name="connsiteY28" fmla="*/ 3734631 h 3734730"/>
                <a:gd name="connsiteX29" fmla="*/ 1390478 w 4569687"/>
                <a:gd name="connsiteY29" fmla="*/ 3368488 h 3734730"/>
                <a:gd name="connsiteX30" fmla="*/ 1046262 w 4569687"/>
                <a:gd name="connsiteY30" fmla="*/ 3459623 h 3734730"/>
                <a:gd name="connsiteX31" fmla="*/ 647319 w 4569687"/>
                <a:gd name="connsiteY31" fmla="*/ 3134475 h 3734730"/>
                <a:gd name="connsiteX32" fmla="*/ 642925 w 4569687"/>
                <a:gd name="connsiteY32" fmla="*/ 3090891 h 3734730"/>
                <a:gd name="connsiteX33" fmla="*/ 634894 w 4569687"/>
                <a:gd name="connsiteY33" fmla="*/ 3098188 h 3734730"/>
                <a:gd name="connsiteX34" fmla="*/ 407216 w 4569687"/>
                <a:gd name="connsiteY34" fmla="*/ 3167734 h 3734730"/>
                <a:gd name="connsiteX35" fmla="*/ 0 w 4569687"/>
                <a:gd name="connsiteY35" fmla="*/ 2760518 h 3734730"/>
                <a:gd name="connsiteX36" fmla="*/ 407216 w 4569687"/>
                <a:gd name="connsiteY36" fmla="*/ 2353302 h 3734730"/>
                <a:gd name="connsiteX37" fmla="*/ 489284 w 4569687"/>
                <a:gd name="connsiteY37" fmla="*/ 2361575 h 3734730"/>
                <a:gd name="connsiteX38" fmla="*/ 508084 w 4569687"/>
                <a:gd name="connsiteY38" fmla="*/ 2367411 h 3734730"/>
                <a:gd name="connsiteX39" fmla="*/ 503849 w 4569687"/>
                <a:gd name="connsiteY39" fmla="*/ 2325400 h 3734730"/>
                <a:gd name="connsiteX40" fmla="*/ 1121688 w 4569687"/>
                <a:gd name="connsiteY40" fmla="*/ 1707561 h 3734730"/>
                <a:gd name="connsiteX41" fmla="*/ 1246204 w 4569687"/>
                <a:gd name="connsiteY41" fmla="*/ 1720113 h 3734730"/>
                <a:gd name="connsiteX42" fmla="*/ 1284356 w 4569687"/>
                <a:gd name="connsiteY42" fmla="*/ 1731957 h 3734730"/>
                <a:gd name="connsiteX43" fmla="*/ 1305976 w 4569687"/>
                <a:gd name="connsiteY43" fmla="*/ 1705754 h 3734730"/>
                <a:gd name="connsiteX44" fmla="*/ 1742854 w 4569687"/>
                <a:gd name="connsiteY44" fmla="*/ 1524793 h 3734730"/>
                <a:gd name="connsiteX45" fmla="*/ 1760288 w 4569687"/>
                <a:gd name="connsiteY45" fmla="*/ 1526551 h 3734730"/>
                <a:gd name="connsiteX46" fmla="*/ 1748032 w 4569687"/>
                <a:gd name="connsiteY46" fmla="*/ 1487068 h 3734730"/>
                <a:gd name="connsiteX47" fmla="*/ 1742854 w 4569687"/>
                <a:gd name="connsiteY47" fmla="*/ 1435701 h 3734730"/>
                <a:gd name="connsiteX48" fmla="*/ 1946367 w 4569687"/>
                <a:gd name="connsiteY48" fmla="*/ 1185999 h 3734730"/>
                <a:gd name="connsiteX49" fmla="*/ 1956892 w 4569687"/>
                <a:gd name="connsiteY49" fmla="*/ 1184938 h 3734730"/>
                <a:gd name="connsiteX50" fmla="*/ 1963928 w 4569687"/>
                <a:gd name="connsiteY50" fmla="*/ 1115143 h 3734730"/>
                <a:gd name="connsiteX51" fmla="*/ 2450363 w 4569687"/>
                <a:gd name="connsiteY51" fmla="*/ 718687 h 3734730"/>
                <a:gd name="connsiteX52" fmla="*/ 2520904 w 4569687"/>
                <a:gd name="connsiteY52" fmla="*/ 725798 h 3734730"/>
                <a:gd name="connsiteX53" fmla="*/ 2611712 w 4569687"/>
                <a:gd name="connsiteY53" fmla="*/ 0 h 373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569687" h="3734730">
                  <a:moveTo>
                    <a:pt x="2611712" y="0"/>
                  </a:moveTo>
                  <a:lnTo>
                    <a:pt x="2927539" y="0"/>
                  </a:lnTo>
                  <a:lnTo>
                    <a:pt x="3010471" y="662843"/>
                  </a:lnTo>
                  <a:lnTo>
                    <a:pt x="3062414" y="672782"/>
                  </a:lnTo>
                  <a:cubicBezTo>
                    <a:pt x="3191764" y="706062"/>
                    <a:pt x="3302353" y="786083"/>
                    <a:pt x="3375104" y="893768"/>
                  </a:cubicBezTo>
                  <a:lnTo>
                    <a:pt x="3401966" y="943258"/>
                  </a:lnTo>
                  <a:lnTo>
                    <a:pt x="3444529" y="938967"/>
                  </a:lnTo>
                  <a:cubicBezTo>
                    <a:pt x="3668109" y="938967"/>
                    <a:pt x="3859940" y="1074903"/>
                    <a:pt x="3941882" y="1268635"/>
                  </a:cubicBezTo>
                  <a:lnTo>
                    <a:pt x="3950232" y="1295533"/>
                  </a:lnTo>
                  <a:lnTo>
                    <a:pt x="3968452" y="1289878"/>
                  </a:lnTo>
                  <a:cubicBezTo>
                    <a:pt x="3992135" y="1285031"/>
                    <a:pt x="4016657" y="1282486"/>
                    <a:pt x="4041773" y="1282486"/>
                  </a:cubicBezTo>
                  <a:cubicBezTo>
                    <a:pt x="4217586" y="1282486"/>
                    <a:pt x="4364272" y="1407196"/>
                    <a:pt x="4398197" y="1572980"/>
                  </a:cubicBezTo>
                  <a:lnTo>
                    <a:pt x="4401113" y="1601912"/>
                  </a:lnTo>
                  <a:lnTo>
                    <a:pt x="4509768" y="1612865"/>
                  </a:lnTo>
                  <a:lnTo>
                    <a:pt x="4569687" y="1630661"/>
                  </a:lnTo>
                  <a:lnTo>
                    <a:pt x="4569687" y="3685776"/>
                  </a:lnTo>
                  <a:lnTo>
                    <a:pt x="4479175" y="3694900"/>
                  </a:lnTo>
                  <a:cubicBezTo>
                    <a:pt x="4332673" y="3694900"/>
                    <a:pt x="4196572" y="3650364"/>
                    <a:pt x="4083674" y="3574092"/>
                  </a:cubicBezTo>
                  <a:lnTo>
                    <a:pt x="4051094" y="3547210"/>
                  </a:lnTo>
                  <a:lnTo>
                    <a:pt x="4009782" y="3581295"/>
                  </a:lnTo>
                  <a:cubicBezTo>
                    <a:pt x="3944790" y="3625203"/>
                    <a:pt x="3866441" y="3650841"/>
                    <a:pt x="3782104" y="3650841"/>
                  </a:cubicBezTo>
                  <a:cubicBezTo>
                    <a:pt x="3669655" y="3650841"/>
                    <a:pt x="3567851" y="3605262"/>
                    <a:pt x="3494159" y="3531570"/>
                  </a:cubicBezTo>
                  <a:lnTo>
                    <a:pt x="3452428" y="3480992"/>
                  </a:lnTo>
                  <a:lnTo>
                    <a:pt x="3441126" y="3501813"/>
                  </a:lnTo>
                  <a:cubicBezTo>
                    <a:pt x="3367946" y="3610134"/>
                    <a:pt x="3244018" y="3681351"/>
                    <a:pt x="3103456" y="3681351"/>
                  </a:cubicBezTo>
                  <a:cubicBezTo>
                    <a:pt x="2991007" y="3681351"/>
                    <a:pt x="2889203" y="3635772"/>
                    <a:pt x="2815511" y="3562080"/>
                  </a:cubicBezTo>
                  <a:lnTo>
                    <a:pt x="2772231" y="3509625"/>
                  </a:lnTo>
                  <a:lnTo>
                    <a:pt x="2697608" y="3571194"/>
                  </a:lnTo>
                  <a:cubicBezTo>
                    <a:pt x="2544873" y="3674380"/>
                    <a:pt x="2382991" y="3737583"/>
                    <a:pt x="2162552" y="3734631"/>
                  </a:cubicBezTo>
                  <a:cubicBezTo>
                    <a:pt x="1740716" y="3728982"/>
                    <a:pt x="1534323" y="3547967"/>
                    <a:pt x="1390478" y="3368488"/>
                  </a:cubicBezTo>
                  <a:cubicBezTo>
                    <a:pt x="1316786" y="3442180"/>
                    <a:pt x="1170122" y="3498625"/>
                    <a:pt x="1046262" y="3459623"/>
                  </a:cubicBezTo>
                  <a:cubicBezTo>
                    <a:pt x="922402" y="3420621"/>
                    <a:pt x="685290" y="3320037"/>
                    <a:pt x="647319" y="3134475"/>
                  </a:cubicBezTo>
                  <a:lnTo>
                    <a:pt x="642925" y="3090891"/>
                  </a:lnTo>
                  <a:lnTo>
                    <a:pt x="634894" y="3098188"/>
                  </a:lnTo>
                  <a:cubicBezTo>
                    <a:pt x="569902" y="3142096"/>
                    <a:pt x="491553" y="3167734"/>
                    <a:pt x="407216" y="3167734"/>
                  </a:cubicBezTo>
                  <a:cubicBezTo>
                    <a:pt x="182317" y="3167734"/>
                    <a:pt x="0" y="2985417"/>
                    <a:pt x="0" y="2760518"/>
                  </a:cubicBezTo>
                  <a:cubicBezTo>
                    <a:pt x="0" y="2535619"/>
                    <a:pt x="182317" y="2353302"/>
                    <a:pt x="407216" y="2353302"/>
                  </a:cubicBezTo>
                  <a:cubicBezTo>
                    <a:pt x="435328" y="2353302"/>
                    <a:pt x="462775" y="2356151"/>
                    <a:pt x="489284" y="2361575"/>
                  </a:cubicBezTo>
                  <a:lnTo>
                    <a:pt x="508084" y="2367411"/>
                  </a:lnTo>
                  <a:lnTo>
                    <a:pt x="503849" y="2325400"/>
                  </a:lnTo>
                  <a:cubicBezTo>
                    <a:pt x="503849" y="1984177"/>
                    <a:pt x="780465" y="1707561"/>
                    <a:pt x="1121688" y="1707561"/>
                  </a:cubicBezTo>
                  <a:cubicBezTo>
                    <a:pt x="1164341" y="1707561"/>
                    <a:pt x="1205984" y="1711883"/>
                    <a:pt x="1246204" y="1720113"/>
                  </a:cubicBezTo>
                  <a:lnTo>
                    <a:pt x="1284356" y="1731957"/>
                  </a:lnTo>
                  <a:lnTo>
                    <a:pt x="1305976" y="1705754"/>
                  </a:lnTo>
                  <a:cubicBezTo>
                    <a:pt x="1417783" y="1593947"/>
                    <a:pt x="1572242" y="1524793"/>
                    <a:pt x="1742854" y="1524793"/>
                  </a:cubicBezTo>
                  <a:lnTo>
                    <a:pt x="1760288" y="1526551"/>
                  </a:lnTo>
                  <a:lnTo>
                    <a:pt x="1748032" y="1487068"/>
                  </a:lnTo>
                  <a:cubicBezTo>
                    <a:pt x="1744637" y="1470476"/>
                    <a:pt x="1742854" y="1453297"/>
                    <a:pt x="1742854" y="1435701"/>
                  </a:cubicBezTo>
                  <a:cubicBezTo>
                    <a:pt x="1742854" y="1312531"/>
                    <a:pt x="1830222" y="1209766"/>
                    <a:pt x="1946367" y="1185999"/>
                  </a:cubicBezTo>
                  <a:lnTo>
                    <a:pt x="1956892" y="1184938"/>
                  </a:lnTo>
                  <a:lnTo>
                    <a:pt x="1963928" y="1115143"/>
                  </a:lnTo>
                  <a:cubicBezTo>
                    <a:pt x="2010227" y="888886"/>
                    <a:pt x="2210419" y="718687"/>
                    <a:pt x="2450363" y="718687"/>
                  </a:cubicBezTo>
                  <a:lnTo>
                    <a:pt x="2520904" y="725798"/>
                  </a:lnTo>
                  <a:lnTo>
                    <a:pt x="261171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8" name="그룹 7">
              <a:extLst>
                <a:ext uri="{FF2B5EF4-FFF2-40B4-BE49-F238E27FC236}">
                  <a16:creationId xmlns:a16="http://schemas.microsoft.com/office/drawing/2014/main" id="{D0429EA9-A20D-4800-80F6-48970138B795}"/>
                </a:ext>
              </a:extLst>
            </p:cNvPr>
            <p:cNvGrpSpPr/>
            <p:nvPr userDrawn="1"/>
          </p:nvGrpSpPr>
          <p:grpSpPr>
            <a:xfrm>
              <a:off x="6992136" y="387072"/>
              <a:ext cx="704897" cy="1355021"/>
              <a:chOff x="5304862" y="-789923"/>
              <a:chExt cx="645890" cy="1241591"/>
            </a:xfrm>
          </p:grpSpPr>
          <p:grpSp>
            <p:nvGrpSpPr>
              <p:cNvPr id="9" name="그룹 8">
                <a:extLst>
                  <a:ext uri="{FF2B5EF4-FFF2-40B4-BE49-F238E27FC236}">
                    <a16:creationId xmlns:a16="http://schemas.microsoft.com/office/drawing/2014/main" id="{4817FF4C-CE41-4E26-9FB9-CB745F3234F3}"/>
                  </a:ext>
                </a:extLst>
              </p:cNvPr>
              <p:cNvGrpSpPr/>
              <p:nvPr userDrawn="1"/>
            </p:nvGrpSpPr>
            <p:grpSpPr>
              <a:xfrm>
                <a:off x="5377232" y="-789923"/>
                <a:ext cx="495969" cy="1052585"/>
                <a:chOff x="5868144" y="-857099"/>
                <a:chExt cx="495969" cy="1052585"/>
              </a:xfrm>
            </p:grpSpPr>
            <p:sp>
              <p:nvSpPr>
                <p:cNvPr id="16" name="이등변 삼각형 49">
                  <a:extLst>
                    <a:ext uri="{FF2B5EF4-FFF2-40B4-BE49-F238E27FC236}">
                      <a16:creationId xmlns:a16="http://schemas.microsoft.com/office/drawing/2014/main" id="{688B8353-32F5-4D6E-81D9-D597B60FA9D3}"/>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자유형: 도형 16">
                  <a:extLst>
                    <a:ext uri="{FF2B5EF4-FFF2-40B4-BE49-F238E27FC236}">
                      <a16:creationId xmlns:a16="http://schemas.microsoft.com/office/drawing/2014/main" id="{155478D4-44EA-48AE-860F-E368AD673D0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1861CCC0-CB32-42D2-947D-1907817DDDAE}"/>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타원 11">
                <a:extLst>
                  <a:ext uri="{FF2B5EF4-FFF2-40B4-BE49-F238E27FC236}">
                    <a16:creationId xmlns:a16="http://schemas.microsoft.com/office/drawing/2014/main" id="{E3ED5D5D-DC92-4BF6-B431-CE8E43382FD0}"/>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57F372C6-9816-462E-83F5-DFD56E8AF164}"/>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F07321F0-763D-431A-87E5-1BD5F333CAE1}"/>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자유형: 도형 14">
                <a:extLst>
                  <a:ext uri="{FF2B5EF4-FFF2-40B4-BE49-F238E27FC236}">
                    <a16:creationId xmlns:a16="http://schemas.microsoft.com/office/drawing/2014/main" id="{D39A1E25-A8B6-4EE4-8AC8-D262A0C0D580}"/>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298782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ko-KR" altLang="en-US"/>
          </a:p>
        </p:txBody>
      </p:sp>
      <p:sp>
        <p:nvSpPr>
          <p:cNvPr id="10" name="Text Placeholder 9"/>
          <p:cNvSpPr>
            <a:spLocks noGrp="1"/>
          </p:cNvSpPr>
          <p:nvPr>
            <p:ph type="body" sz="quarter" idx="10" hasCustomPrompt="1"/>
          </p:nvPr>
        </p:nvSpPr>
        <p:spPr>
          <a:xfrm>
            <a:off x="467544" y="411510"/>
            <a:ext cx="2303282" cy="1368152"/>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1779662"/>
            <a:ext cx="2303282" cy="504056"/>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27" name="그룹 26">
            <a:extLst>
              <a:ext uri="{FF2B5EF4-FFF2-40B4-BE49-F238E27FC236}">
                <a16:creationId xmlns:a16="http://schemas.microsoft.com/office/drawing/2014/main" id="{C5AC382A-C3B5-4BE0-B805-8F9094AFD7DC}"/>
              </a:ext>
            </a:extLst>
          </p:cNvPr>
          <p:cNvGrpSpPr/>
          <p:nvPr userDrawn="1"/>
        </p:nvGrpSpPr>
        <p:grpSpPr>
          <a:xfrm>
            <a:off x="0" y="2571749"/>
            <a:ext cx="2984923" cy="2571751"/>
            <a:chOff x="0" y="2571749"/>
            <a:chExt cx="2984923" cy="2571751"/>
          </a:xfrm>
        </p:grpSpPr>
        <p:grpSp>
          <p:nvGrpSpPr>
            <p:cNvPr id="6" name="Group 5"/>
            <p:cNvGrpSpPr/>
            <p:nvPr userDrawn="1"/>
          </p:nvGrpSpPr>
          <p:grpSpPr>
            <a:xfrm>
              <a:off x="0" y="4032469"/>
              <a:ext cx="2984923" cy="1111031"/>
              <a:chOff x="0" y="4032469"/>
              <a:chExt cx="2984923" cy="1111031"/>
            </a:xfrm>
          </p:grpSpPr>
          <p:sp>
            <p:nvSpPr>
              <p:cNvPr id="2" name="Rectangle 1"/>
              <p:cNvSpPr/>
              <p:nvPr userDrawn="1"/>
            </p:nvSpPr>
            <p:spPr>
              <a:xfrm>
                <a:off x="2527176" y="4443958"/>
                <a:ext cx="457200" cy="69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 name="Oval 2"/>
              <p:cNvSpPr/>
              <p:nvPr userDrawn="1"/>
            </p:nvSpPr>
            <p:spPr>
              <a:xfrm>
                <a:off x="2128455" y="4032469"/>
                <a:ext cx="856468" cy="856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 name="Rectangle 7"/>
              <p:cNvSpPr/>
              <p:nvPr userDrawn="1"/>
            </p:nvSpPr>
            <p:spPr>
              <a:xfrm>
                <a:off x="0" y="4363963"/>
                <a:ext cx="449249" cy="779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Oval 8"/>
              <p:cNvSpPr/>
              <p:nvPr userDrawn="1"/>
            </p:nvSpPr>
            <p:spPr>
              <a:xfrm>
                <a:off x="0" y="4117025"/>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6" name="자유형: 도형 25">
              <a:extLst>
                <a:ext uri="{FF2B5EF4-FFF2-40B4-BE49-F238E27FC236}">
                  <a16:creationId xmlns:a16="http://schemas.microsoft.com/office/drawing/2014/main" id="{A909D931-338B-4F68-B73A-DDF2CA17DD12}"/>
                </a:ext>
              </a:extLst>
            </p:cNvPr>
            <p:cNvSpPr/>
            <p:nvPr userDrawn="1"/>
          </p:nvSpPr>
          <p:spPr>
            <a:xfrm>
              <a:off x="0" y="3170955"/>
              <a:ext cx="2544134" cy="1972545"/>
            </a:xfrm>
            <a:custGeom>
              <a:avLst/>
              <a:gdLst>
                <a:gd name="connsiteX0" fmla="*/ 1395974 w 2544134"/>
                <a:gd name="connsiteY0" fmla="*/ 0 h 1972545"/>
                <a:gd name="connsiteX1" fmla="*/ 1581175 w 2544134"/>
                <a:gd name="connsiteY1" fmla="*/ 0 h 1972545"/>
                <a:gd name="connsiteX2" fmla="*/ 1629807 w 2544134"/>
                <a:gd name="connsiteY2" fmla="*/ 388693 h 1972545"/>
                <a:gd name="connsiteX3" fmla="*/ 1660266 w 2544134"/>
                <a:gd name="connsiteY3" fmla="*/ 394521 h 1972545"/>
                <a:gd name="connsiteX4" fmla="*/ 1843628 w 2544134"/>
                <a:gd name="connsiteY4" fmla="*/ 524107 h 1972545"/>
                <a:gd name="connsiteX5" fmla="*/ 1859380 w 2544134"/>
                <a:gd name="connsiteY5" fmla="*/ 553128 h 1972545"/>
                <a:gd name="connsiteX6" fmla="*/ 1884339 w 2544134"/>
                <a:gd name="connsiteY6" fmla="*/ 550612 h 1972545"/>
                <a:gd name="connsiteX7" fmla="*/ 2175988 w 2544134"/>
                <a:gd name="connsiteY7" fmla="*/ 743930 h 1972545"/>
                <a:gd name="connsiteX8" fmla="*/ 2180885 w 2544134"/>
                <a:gd name="connsiteY8" fmla="*/ 759703 h 1972545"/>
                <a:gd name="connsiteX9" fmla="*/ 2191569 w 2544134"/>
                <a:gd name="connsiteY9" fmla="*/ 756387 h 1972545"/>
                <a:gd name="connsiteX10" fmla="*/ 2234564 w 2544134"/>
                <a:gd name="connsiteY10" fmla="*/ 752052 h 1972545"/>
                <a:gd name="connsiteX11" fmla="*/ 2443572 w 2544134"/>
                <a:gd name="connsiteY11" fmla="*/ 922399 h 1972545"/>
                <a:gd name="connsiteX12" fmla="*/ 2445282 w 2544134"/>
                <a:gd name="connsiteY12" fmla="*/ 939364 h 1972545"/>
                <a:gd name="connsiteX13" fmla="*/ 2508998 w 2544134"/>
                <a:gd name="connsiteY13" fmla="*/ 945787 h 1972545"/>
                <a:gd name="connsiteX14" fmla="*/ 2544134 w 2544134"/>
                <a:gd name="connsiteY14" fmla="*/ 956223 h 1972545"/>
                <a:gd name="connsiteX15" fmla="*/ 2544134 w 2544134"/>
                <a:gd name="connsiteY15" fmla="*/ 1972545 h 1972545"/>
                <a:gd name="connsiteX16" fmla="*/ 354884 w 2544134"/>
                <a:gd name="connsiteY16" fmla="*/ 1972545 h 1972545"/>
                <a:gd name="connsiteX17" fmla="*/ 342134 w 2544134"/>
                <a:gd name="connsiteY17" fmla="*/ 1965625 h 1972545"/>
                <a:gd name="connsiteX18" fmla="*/ 244050 w 2544134"/>
                <a:gd name="connsiteY18" fmla="*/ 1838062 h 1972545"/>
                <a:gd name="connsiteX19" fmla="*/ 241474 w 2544134"/>
                <a:gd name="connsiteY19" fmla="*/ 1812505 h 1972545"/>
                <a:gd name="connsiteX20" fmla="*/ 236764 w 2544134"/>
                <a:gd name="connsiteY20" fmla="*/ 1816784 h 1972545"/>
                <a:gd name="connsiteX21" fmla="*/ 103253 w 2544134"/>
                <a:gd name="connsiteY21" fmla="*/ 1857566 h 1972545"/>
                <a:gd name="connsiteX22" fmla="*/ 10304 w 2544134"/>
                <a:gd name="connsiteY22" fmla="*/ 1838801 h 1972545"/>
                <a:gd name="connsiteX23" fmla="*/ 0 w 2544134"/>
                <a:gd name="connsiteY23" fmla="*/ 1833208 h 1972545"/>
                <a:gd name="connsiteX24" fmla="*/ 0 w 2544134"/>
                <a:gd name="connsiteY24" fmla="*/ 1404340 h 1972545"/>
                <a:gd name="connsiteX25" fmla="*/ 10304 w 2544134"/>
                <a:gd name="connsiteY25" fmla="*/ 1398747 h 1972545"/>
                <a:gd name="connsiteX26" fmla="*/ 103253 w 2544134"/>
                <a:gd name="connsiteY26" fmla="*/ 1379981 h 1972545"/>
                <a:gd name="connsiteX27" fmla="*/ 151378 w 2544134"/>
                <a:gd name="connsiteY27" fmla="*/ 1384832 h 1972545"/>
                <a:gd name="connsiteX28" fmla="*/ 162402 w 2544134"/>
                <a:gd name="connsiteY28" fmla="*/ 1388255 h 1972545"/>
                <a:gd name="connsiteX29" fmla="*/ 159919 w 2544134"/>
                <a:gd name="connsiteY29" fmla="*/ 1363619 h 1972545"/>
                <a:gd name="connsiteX30" fmla="*/ 522221 w 2544134"/>
                <a:gd name="connsiteY30" fmla="*/ 1001317 h 1972545"/>
                <a:gd name="connsiteX31" fmla="*/ 595237 w 2544134"/>
                <a:gd name="connsiteY31" fmla="*/ 1008678 h 1972545"/>
                <a:gd name="connsiteX32" fmla="*/ 617610 w 2544134"/>
                <a:gd name="connsiteY32" fmla="*/ 1015623 h 1972545"/>
                <a:gd name="connsiteX33" fmla="*/ 630288 w 2544134"/>
                <a:gd name="connsiteY33" fmla="*/ 1000258 h 1972545"/>
                <a:gd name="connsiteX34" fmla="*/ 886474 w 2544134"/>
                <a:gd name="connsiteY34" fmla="*/ 894142 h 1972545"/>
                <a:gd name="connsiteX35" fmla="*/ 896697 w 2544134"/>
                <a:gd name="connsiteY35" fmla="*/ 895173 h 1972545"/>
                <a:gd name="connsiteX36" fmla="*/ 889510 w 2544134"/>
                <a:gd name="connsiteY36" fmla="*/ 872020 h 1972545"/>
                <a:gd name="connsiteX37" fmla="*/ 886474 w 2544134"/>
                <a:gd name="connsiteY37" fmla="*/ 841898 h 1972545"/>
                <a:gd name="connsiteX38" fmla="*/ 1005814 w 2544134"/>
                <a:gd name="connsiteY38" fmla="*/ 695472 h 1972545"/>
                <a:gd name="connsiteX39" fmla="*/ 1011986 w 2544134"/>
                <a:gd name="connsiteY39" fmla="*/ 694850 h 1972545"/>
                <a:gd name="connsiteX40" fmla="*/ 1016112 w 2544134"/>
                <a:gd name="connsiteY40" fmla="*/ 653922 h 1972545"/>
                <a:gd name="connsiteX41" fmla="*/ 1301359 w 2544134"/>
                <a:gd name="connsiteY41" fmla="*/ 421440 h 1972545"/>
                <a:gd name="connsiteX42" fmla="*/ 1342724 w 2544134"/>
                <a:gd name="connsiteY42" fmla="*/ 425610 h 19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44134" h="1972545">
                  <a:moveTo>
                    <a:pt x="1395974" y="0"/>
                  </a:moveTo>
                  <a:lnTo>
                    <a:pt x="1581175" y="0"/>
                  </a:lnTo>
                  <a:lnTo>
                    <a:pt x="1629807" y="388693"/>
                  </a:lnTo>
                  <a:lnTo>
                    <a:pt x="1660266" y="394521"/>
                  </a:lnTo>
                  <a:cubicBezTo>
                    <a:pt x="1736117" y="414036"/>
                    <a:pt x="1800967" y="460961"/>
                    <a:pt x="1843628" y="524107"/>
                  </a:cubicBezTo>
                  <a:lnTo>
                    <a:pt x="1859380" y="553128"/>
                  </a:lnTo>
                  <a:lnTo>
                    <a:pt x="1884339" y="550612"/>
                  </a:lnTo>
                  <a:cubicBezTo>
                    <a:pt x="2015447" y="550612"/>
                    <a:pt x="2127937" y="630325"/>
                    <a:pt x="2175988" y="743930"/>
                  </a:cubicBezTo>
                  <a:lnTo>
                    <a:pt x="2180885" y="759703"/>
                  </a:lnTo>
                  <a:lnTo>
                    <a:pt x="2191569" y="756387"/>
                  </a:lnTo>
                  <a:cubicBezTo>
                    <a:pt x="2205457" y="753545"/>
                    <a:pt x="2219836" y="752052"/>
                    <a:pt x="2234564" y="752052"/>
                  </a:cubicBezTo>
                  <a:cubicBezTo>
                    <a:pt x="2337661" y="752052"/>
                    <a:pt x="2423678" y="825183"/>
                    <a:pt x="2443572" y="922399"/>
                  </a:cubicBezTo>
                  <a:lnTo>
                    <a:pt x="2445282" y="939364"/>
                  </a:lnTo>
                  <a:lnTo>
                    <a:pt x="2508998" y="945787"/>
                  </a:lnTo>
                  <a:lnTo>
                    <a:pt x="2544134" y="956223"/>
                  </a:lnTo>
                  <a:lnTo>
                    <a:pt x="2544134" y="1972545"/>
                  </a:lnTo>
                  <a:lnTo>
                    <a:pt x="354884" y="1972545"/>
                  </a:lnTo>
                  <a:lnTo>
                    <a:pt x="342134" y="1965625"/>
                  </a:lnTo>
                  <a:cubicBezTo>
                    <a:pt x="295511" y="1934418"/>
                    <a:pt x="255183" y="1892469"/>
                    <a:pt x="244050" y="1838062"/>
                  </a:cubicBezTo>
                  <a:lnTo>
                    <a:pt x="241474" y="1812505"/>
                  </a:lnTo>
                  <a:lnTo>
                    <a:pt x="236764" y="1816784"/>
                  </a:lnTo>
                  <a:cubicBezTo>
                    <a:pt x="198653" y="1842531"/>
                    <a:pt x="152709" y="1857566"/>
                    <a:pt x="103253" y="1857566"/>
                  </a:cubicBezTo>
                  <a:cubicBezTo>
                    <a:pt x="70283" y="1857566"/>
                    <a:pt x="38873" y="1850884"/>
                    <a:pt x="10304" y="1838801"/>
                  </a:cubicBezTo>
                  <a:lnTo>
                    <a:pt x="0" y="1833208"/>
                  </a:lnTo>
                  <a:lnTo>
                    <a:pt x="0" y="1404340"/>
                  </a:lnTo>
                  <a:lnTo>
                    <a:pt x="10304" y="1398747"/>
                  </a:lnTo>
                  <a:cubicBezTo>
                    <a:pt x="38873" y="1386663"/>
                    <a:pt x="70283" y="1379981"/>
                    <a:pt x="103253" y="1379981"/>
                  </a:cubicBezTo>
                  <a:cubicBezTo>
                    <a:pt x="119738" y="1379981"/>
                    <a:pt x="135833" y="1381652"/>
                    <a:pt x="151378" y="1384832"/>
                  </a:cubicBezTo>
                  <a:lnTo>
                    <a:pt x="162402" y="1388255"/>
                  </a:lnTo>
                  <a:lnTo>
                    <a:pt x="159919" y="1363619"/>
                  </a:lnTo>
                  <a:cubicBezTo>
                    <a:pt x="159919" y="1163525"/>
                    <a:pt x="322127" y="1001317"/>
                    <a:pt x="522221" y="1001317"/>
                  </a:cubicBezTo>
                  <a:cubicBezTo>
                    <a:pt x="547233" y="1001317"/>
                    <a:pt x="571652" y="1003852"/>
                    <a:pt x="595237" y="1008678"/>
                  </a:cubicBezTo>
                  <a:lnTo>
                    <a:pt x="617610" y="1015623"/>
                  </a:lnTo>
                  <a:lnTo>
                    <a:pt x="630288" y="1000258"/>
                  </a:lnTo>
                  <a:cubicBezTo>
                    <a:pt x="695852" y="934694"/>
                    <a:pt x="786427" y="894142"/>
                    <a:pt x="886474" y="894142"/>
                  </a:cubicBezTo>
                  <a:lnTo>
                    <a:pt x="896697" y="895173"/>
                  </a:lnTo>
                  <a:lnTo>
                    <a:pt x="889510" y="872020"/>
                  </a:lnTo>
                  <a:cubicBezTo>
                    <a:pt x="887519" y="862290"/>
                    <a:pt x="886474" y="852216"/>
                    <a:pt x="886474" y="841898"/>
                  </a:cubicBezTo>
                  <a:cubicBezTo>
                    <a:pt x="886474" y="769671"/>
                    <a:pt x="937707" y="709409"/>
                    <a:pt x="1005814" y="695472"/>
                  </a:cubicBezTo>
                  <a:lnTo>
                    <a:pt x="1011986" y="694850"/>
                  </a:lnTo>
                  <a:lnTo>
                    <a:pt x="1016112" y="653922"/>
                  </a:lnTo>
                  <a:cubicBezTo>
                    <a:pt x="1043262" y="521245"/>
                    <a:pt x="1160655" y="421440"/>
                    <a:pt x="1301359" y="421440"/>
                  </a:cubicBezTo>
                  <a:lnTo>
                    <a:pt x="1342724" y="4256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15" name="그룹 14">
              <a:extLst>
                <a:ext uri="{FF2B5EF4-FFF2-40B4-BE49-F238E27FC236}">
                  <a16:creationId xmlns:a16="http://schemas.microsoft.com/office/drawing/2014/main" id="{835AEBDB-6E77-465B-802B-2411CB9307EC}"/>
                </a:ext>
              </a:extLst>
            </p:cNvPr>
            <p:cNvGrpSpPr/>
            <p:nvPr userDrawn="1"/>
          </p:nvGrpSpPr>
          <p:grpSpPr>
            <a:xfrm>
              <a:off x="1278074" y="2571749"/>
              <a:ext cx="413353" cy="794587"/>
              <a:chOff x="5304862" y="-789923"/>
              <a:chExt cx="645890" cy="1241591"/>
            </a:xfrm>
          </p:grpSpPr>
          <p:grpSp>
            <p:nvGrpSpPr>
              <p:cNvPr id="16" name="그룹 15">
                <a:extLst>
                  <a:ext uri="{FF2B5EF4-FFF2-40B4-BE49-F238E27FC236}">
                    <a16:creationId xmlns:a16="http://schemas.microsoft.com/office/drawing/2014/main" id="{5E76A47E-F7A7-4DA1-9B8C-D7B1A60D5D71}"/>
                  </a:ext>
                </a:extLst>
              </p:cNvPr>
              <p:cNvGrpSpPr/>
              <p:nvPr userDrawn="1"/>
            </p:nvGrpSpPr>
            <p:grpSpPr>
              <a:xfrm>
                <a:off x="5377232" y="-789923"/>
                <a:ext cx="495969" cy="1052585"/>
                <a:chOff x="5868144" y="-857099"/>
                <a:chExt cx="495969" cy="1052585"/>
              </a:xfrm>
            </p:grpSpPr>
            <p:sp>
              <p:nvSpPr>
                <p:cNvPr id="21" name="이등변 삼각형 49">
                  <a:extLst>
                    <a:ext uri="{FF2B5EF4-FFF2-40B4-BE49-F238E27FC236}">
                      <a16:creationId xmlns:a16="http://schemas.microsoft.com/office/drawing/2014/main" id="{67190486-51A1-4AB6-8B4F-B570F9832336}"/>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자유형: 도형 21">
                  <a:extLst>
                    <a:ext uri="{FF2B5EF4-FFF2-40B4-BE49-F238E27FC236}">
                      <a16:creationId xmlns:a16="http://schemas.microsoft.com/office/drawing/2014/main" id="{56F15390-B3DB-4D76-834D-291CE0D12AD3}"/>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도형 22">
                  <a:extLst>
                    <a:ext uri="{FF2B5EF4-FFF2-40B4-BE49-F238E27FC236}">
                      <a16:creationId xmlns:a16="http://schemas.microsoft.com/office/drawing/2014/main" id="{3BA87288-70D8-4753-8DAA-8CA1C332EF6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타원 16">
                <a:extLst>
                  <a:ext uri="{FF2B5EF4-FFF2-40B4-BE49-F238E27FC236}">
                    <a16:creationId xmlns:a16="http://schemas.microsoft.com/office/drawing/2014/main" id="{AD475AD4-CA04-4B61-9BB4-408BA6A11E05}"/>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B106404-A3F8-4193-8435-FA430BEB5473}"/>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도형 18">
                <a:extLst>
                  <a:ext uri="{FF2B5EF4-FFF2-40B4-BE49-F238E27FC236}">
                    <a16:creationId xmlns:a16="http://schemas.microsoft.com/office/drawing/2014/main" id="{9408417A-6F35-4CB8-93DD-4FB5074FE702}"/>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자유형: 도형 19">
                <a:extLst>
                  <a:ext uri="{FF2B5EF4-FFF2-40B4-BE49-F238E27FC236}">
                    <a16:creationId xmlns:a16="http://schemas.microsoft.com/office/drawing/2014/main" id="{3058858D-8ACE-40F2-B778-D2BFBF4553F3}"/>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2" name="Frame 11"/>
          <p:cNvSpPr/>
          <p:nvPr userDrawn="1"/>
        </p:nvSpPr>
        <p:spPr>
          <a:xfrm>
            <a:off x="251520" y="339502"/>
            <a:ext cx="8640960" cy="4464496"/>
          </a:xfrm>
          <a:prstGeom prst="frame">
            <a:avLst>
              <a:gd name="adj1" fmla="val 123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23403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llo Slide Layout">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1347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523EB7A4-0598-4887-ACB7-E8220F8DDFED}"/>
              </a:ext>
            </a:extLst>
          </p:cNvPr>
          <p:cNvGrpSpPr/>
          <p:nvPr userDrawn="1"/>
        </p:nvGrpSpPr>
        <p:grpSpPr>
          <a:xfrm>
            <a:off x="1902711" y="232356"/>
            <a:ext cx="5620059" cy="4638441"/>
            <a:chOff x="1902711" y="497586"/>
            <a:chExt cx="5620059" cy="4638441"/>
          </a:xfrm>
        </p:grpSpPr>
        <p:grpSp>
          <p:nvGrpSpPr>
            <p:cNvPr id="53" name="그룹 52">
              <a:extLst>
                <a:ext uri="{FF2B5EF4-FFF2-40B4-BE49-F238E27FC236}">
                  <a16:creationId xmlns:a16="http://schemas.microsoft.com/office/drawing/2014/main" id="{C4167999-582F-4DE1-8524-427663DA86EB}"/>
                </a:ext>
              </a:extLst>
            </p:cNvPr>
            <p:cNvGrpSpPr/>
            <p:nvPr userDrawn="1"/>
          </p:nvGrpSpPr>
          <p:grpSpPr>
            <a:xfrm>
              <a:off x="1902711" y="1537517"/>
              <a:ext cx="5620059" cy="3598510"/>
              <a:chOff x="2401342" y="248706"/>
              <a:chExt cx="5620059" cy="3598510"/>
            </a:xfrm>
            <a:solidFill>
              <a:schemeClr val="bg1"/>
            </a:solidFill>
          </p:grpSpPr>
          <p:sp>
            <p:nvSpPr>
              <p:cNvPr id="54" name="Oval 11">
                <a:extLst>
                  <a:ext uri="{FF2B5EF4-FFF2-40B4-BE49-F238E27FC236}">
                    <a16:creationId xmlns:a16="http://schemas.microsoft.com/office/drawing/2014/main" id="{36E509A3-52CE-4453-9564-E704D9C6F3F0}"/>
                  </a:ext>
                </a:extLst>
              </p:cNvPr>
              <p:cNvSpPr/>
              <p:nvPr userDrawn="1"/>
            </p:nvSpPr>
            <p:spPr>
              <a:xfrm>
                <a:off x="4283968" y="941198"/>
                <a:ext cx="956850" cy="9568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Oval 11">
                <a:extLst>
                  <a:ext uri="{FF2B5EF4-FFF2-40B4-BE49-F238E27FC236}">
                    <a16:creationId xmlns:a16="http://schemas.microsoft.com/office/drawing/2014/main" id="{D8641ACF-24EC-4119-AF47-45C5E6B69718}"/>
                  </a:ext>
                </a:extLst>
              </p:cNvPr>
              <p:cNvSpPr/>
              <p:nvPr userDrawn="1"/>
            </p:nvSpPr>
            <p:spPr>
              <a:xfrm>
                <a:off x="4080672" y="1386488"/>
                <a:ext cx="491180" cy="4911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11">
                <a:extLst>
                  <a:ext uri="{FF2B5EF4-FFF2-40B4-BE49-F238E27FC236}">
                    <a16:creationId xmlns:a16="http://schemas.microsoft.com/office/drawing/2014/main" id="{3873CDEC-688A-4EE6-8974-D80E43FF9273}"/>
                  </a:ext>
                </a:extLst>
              </p:cNvPr>
              <p:cNvSpPr/>
              <p:nvPr userDrawn="1"/>
            </p:nvSpPr>
            <p:spPr>
              <a:xfrm>
                <a:off x="3485352" y="1717923"/>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11">
                <a:extLst>
                  <a:ext uri="{FF2B5EF4-FFF2-40B4-BE49-F238E27FC236}">
                    <a16:creationId xmlns:a16="http://schemas.microsoft.com/office/drawing/2014/main" id="{B93DE707-F71B-42F6-A0EB-DFC85BA873B2}"/>
                  </a:ext>
                </a:extLst>
              </p:cNvPr>
              <p:cNvSpPr/>
              <p:nvPr userDrawn="1"/>
            </p:nvSpPr>
            <p:spPr>
              <a:xfrm>
                <a:off x="2886827" y="1894030"/>
                <a:ext cx="1190640" cy="1190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Oval 11">
                <a:extLst>
                  <a:ext uri="{FF2B5EF4-FFF2-40B4-BE49-F238E27FC236}">
                    <a16:creationId xmlns:a16="http://schemas.microsoft.com/office/drawing/2014/main" id="{3A7AC84B-9DE8-4557-8141-47C15EEBD952}"/>
                  </a:ext>
                </a:extLst>
              </p:cNvPr>
              <p:cNvSpPr/>
              <p:nvPr userDrawn="1"/>
            </p:nvSpPr>
            <p:spPr>
              <a:xfrm>
                <a:off x="2401342" y="251623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Oval 11">
                <a:extLst>
                  <a:ext uri="{FF2B5EF4-FFF2-40B4-BE49-F238E27FC236}">
                    <a16:creationId xmlns:a16="http://schemas.microsoft.com/office/drawing/2014/main" id="{F200C86F-3147-4417-909C-8AA712602B15}"/>
                  </a:ext>
                </a:extLst>
              </p:cNvPr>
              <p:cNvSpPr/>
              <p:nvPr userDrawn="1"/>
            </p:nvSpPr>
            <p:spPr>
              <a:xfrm>
                <a:off x="3017096" y="2797485"/>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Oval 11">
                <a:extLst>
                  <a:ext uri="{FF2B5EF4-FFF2-40B4-BE49-F238E27FC236}">
                    <a16:creationId xmlns:a16="http://schemas.microsoft.com/office/drawing/2014/main" id="{C19D843C-2344-43CD-A232-FDCAF8F43CA5}"/>
                  </a:ext>
                </a:extLst>
              </p:cNvPr>
              <p:cNvSpPr/>
              <p:nvPr userDrawn="1"/>
            </p:nvSpPr>
            <p:spPr>
              <a:xfrm>
                <a:off x="3562974" y="2003019"/>
                <a:ext cx="1844197" cy="18441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Oval 11">
                <a:extLst>
                  <a:ext uri="{FF2B5EF4-FFF2-40B4-BE49-F238E27FC236}">
                    <a16:creationId xmlns:a16="http://schemas.microsoft.com/office/drawing/2014/main" id="{1D594D95-F75F-4683-A364-E7EFD943F93B}"/>
                  </a:ext>
                </a:extLst>
              </p:cNvPr>
              <p:cNvSpPr/>
              <p:nvPr userDrawn="1"/>
            </p:nvSpPr>
            <p:spPr>
              <a:xfrm>
                <a:off x="4999309" y="3011131"/>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Oval 11">
                <a:extLst>
                  <a:ext uri="{FF2B5EF4-FFF2-40B4-BE49-F238E27FC236}">
                    <a16:creationId xmlns:a16="http://schemas.microsoft.com/office/drawing/2014/main" id="{95DD39E7-93D6-494C-A36E-247288990A90}"/>
                  </a:ext>
                </a:extLst>
              </p:cNvPr>
              <p:cNvSpPr/>
              <p:nvPr userDrawn="1"/>
            </p:nvSpPr>
            <p:spPr>
              <a:xfrm>
                <a:off x="5653222" y="2981733"/>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Oval 11">
                <a:extLst>
                  <a:ext uri="{FF2B5EF4-FFF2-40B4-BE49-F238E27FC236}">
                    <a16:creationId xmlns:a16="http://schemas.microsoft.com/office/drawing/2014/main" id="{0724B3EB-D2BA-46AD-9B24-8F61182FFCCE}"/>
                  </a:ext>
                </a:extLst>
              </p:cNvPr>
              <p:cNvSpPr/>
              <p:nvPr userDrawn="1"/>
            </p:nvSpPr>
            <p:spPr>
              <a:xfrm>
                <a:off x="6035666" y="2445747"/>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Oval 11">
                <a:extLst>
                  <a:ext uri="{FF2B5EF4-FFF2-40B4-BE49-F238E27FC236}">
                    <a16:creationId xmlns:a16="http://schemas.microsoft.com/office/drawing/2014/main" id="{BDBBA2C7-3C34-4968-B283-7486C3E66CD2}"/>
                  </a:ext>
                </a:extLst>
              </p:cNvPr>
              <p:cNvSpPr/>
              <p:nvPr userDrawn="1"/>
            </p:nvSpPr>
            <p:spPr>
              <a:xfrm>
                <a:off x="7037784" y="2729409"/>
                <a:ext cx="784747" cy="784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Oval 11">
                <a:extLst>
                  <a:ext uri="{FF2B5EF4-FFF2-40B4-BE49-F238E27FC236}">
                    <a16:creationId xmlns:a16="http://schemas.microsoft.com/office/drawing/2014/main" id="{1D3596EF-83B2-4D77-9900-8FBA5EF934B2}"/>
                  </a:ext>
                </a:extLst>
              </p:cNvPr>
              <p:cNvSpPr/>
              <p:nvPr userDrawn="1"/>
            </p:nvSpPr>
            <p:spPr>
              <a:xfrm>
                <a:off x="6658215" y="1725625"/>
                <a:ext cx="1363186" cy="13631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Oval 11">
                <a:extLst>
                  <a:ext uri="{FF2B5EF4-FFF2-40B4-BE49-F238E27FC236}">
                    <a16:creationId xmlns:a16="http://schemas.microsoft.com/office/drawing/2014/main" id="{478452D7-D34C-4072-B618-5EA4D20571B3}"/>
                  </a:ext>
                </a:extLst>
              </p:cNvPr>
              <p:cNvSpPr/>
              <p:nvPr userDrawn="1"/>
            </p:nvSpPr>
            <p:spPr>
              <a:xfrm>
                <a:off x="4702059" y="880592"/>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Oval 11">
                <a:extLst>
                  <a:ext uri="{FF2B5EF4-FFF2-40B4-BE49-F238E27FC236}">
                    <a16:creationId xmlns:a16="http://schemas.microsoft.com/office/drawing/2014/main" id="{B67A8B79-3441-4CEE-82A3-001ECBD4DD6C}"/>
                  </a:ext>
                </a:extLst>
              </p:cNvPr>
              <p:cNvSpPr/>
              <p:nvPr userDrawn="1"/>
            </p:nvSpPr>
            <p:spPr>
              <a:xfrm>
                <a:off x="5200227" y="115344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Oval 11">
                <a:extLst>
                  <a:ext uri="{FF2B5EF4-FFF2-40B4-BE49-F238E27FC236}">
                    <a16:creationId xmlns:a16="http://schemas.microsoft.com/office/drawing/2014/main" id="{39EC19EA-7198-4F0B-A95B-49D0CF19C8F2}"/>
                  </a:ext>
                </a:extLst>
              </p:cNvPr>
              <p:cNvSpPr/>
              <p:nvPr userDrawn="1"/>
            </p:nvSpPr>
            <p:spPr>
              <a:xfrm>
                <a:off x="5945245" y="1484448"/>
                <a:ext cx="701108" cy="7011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Oval 11">
                <a:extLst>
                  <a:ext uri="{FF2B5EF4-FFF2-40B4-BE49-F238E27FC236}">
                    <a16:creationId xmlns:a16="http://schemas.microsoft.com/office/drawing/2014/main" id="{6F4820F4-E538-4700-880A-FA8685A41A3B}"/>
                  </a:ext>
                </a:extLst>
              </p:cNvPr>
              <p:cNvSpPr/>
              <p:nvPr userDrawn="1"/>
            </p:nvSpPr>
            <p:spPr>
              <a:xfrm>
                <a:off x="6121822" y="1792219"/>
                <a:ext cx="1040194" cy="10401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Oval 11">
                <a:extLst>
                  <a:ext uri="{FF2B5EF4-FFF2-40B4-BE49-F238E27FC236}">
                    <a16:creationId xmlns:a16="http://schemas.microsoft.com/office/drawing/2014/main" id="{413F6B1E-425D-4873-9467-3AC4066BB2ED}"/>
                  </a:ext>
                </a:extLst>
              </p:cNvPr>
              <p:cNvSpPr/>
              <p:nvPr userDrawn="1"/>
            </p:nvSpPr>
            <p:spPr>
              <a:xfrm>
                <a:off x="4251327" y="1369850"/>
                <a:ext cx="2136016" cy="2136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사다리꼴 70">
                <a:extLst>
                  <a:ext uri="{FF2B5EF4-FFF2-40B4-BE49-F238E27FC236}">
                    <a16:creationId xmlns:a16="http://schemas.microsoft.com/office/drawing/2014/main" id="{B0CB0B17-591E-4DAC-A92C-EBD6A95CAE9D}"/>
                  </a:ext>
                </a:extLst>
              </p:cNvPr>
              <p:cNvSpPr/>
              <p:nvPr userDrawn="1"/>
            </p:nvSpPr>
            <p:spPr>
              <a:xfrm>
                <a:off x="4765704" y="248706"/>
                <a:ext cx="608632" cy="121615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0273FAE2-233C-451C-ABAD-157761C173D3}"/>
                </a:ext>
              </a:extLst>
            </p:cNvPr>
            <p:cNvGrpSpPr/>
            <p:nvPr userDrawn="1"/>
          </p:nvGrpSpPr>
          <p:grpSpPr>
            <a:xfrm>
              <a:off x="4249055" y="497586"/>
              <a:ext cx="645890" cy="1241591"/>
              <a:chOff x="5304862" y="-789923"/>
              <a:chExt cx="645890" cy="1241591"/>
            </a:xfrm>
          </p:grpSpPr>
          <p:grpSp>
            <p:nvGrpSpPr>
              <p:cNvPr id="73" name="그룹 72">
                <a:extLst>
                  <a:ext uri="{FF2B5EF4-FFF2-40B4-BE49-F238E27FC236}">
                    <a16:creationId xmlns:a16="http://schemas.microsoft.com/office/drawing/2014/main" id="{F294317C-D093-4716-BC39-F4EDB7B37133}"/>
                  </a:ext>
                </a:extLst>
              </p:cNvPr>
              <p:cNvGrpSpPr/>
              <p:nvPr userDrawn="1"/>
            </p:nvGrpSpPr>
            <p:grpSpPr>
              <a:xfrm>
                <a:off x="5377232" y="-789923"/>
                <a:ext cx="495969" cy="1052585"/>
                <a:chOff x="5868144" y="-857099"/>
                <a:chExt cx="495969" cy="1052585"/>
              </a:xfrm>
            </p:grpSpPr>
            <p:sp>
              <p:nvSpPr>
                <p:cNvPr id="78" name="이등변 삼각형 49">
                  <a:extLst>
                    <a:ext uri="{FF2B5EF4-FFF2-40B4-BE49-F238E27FC236}">
                      <a16:creationId xmlns:a16="http://schemas.microsoft.com/office/drawing/2014/main" id="{28122585-D90D-4D44-AC50-0A8C9106EF95}"/>
                    </a:ext>
                  </a:extLst>
                </p:cNvPr>
                <p:cNvSpPr/>
                <p:nvPr userDrawn="1"/>
              </p:nvSpPr>
              <p:spPr>
                <a:xfrm>
                  <a:off x="5868144" y="-853769"/>
                  <a:ext cx="495969" cy="1049255"/>
                </a:xfrm>
                <a:custGeom>
                  <a:avLst/>
                  <a:gdLst>
                    <a:gd name="connsiteX0" fmla="*/ 0 w 311344"/>
                    <a:gd name="connsiteY0" fmla="*/ 1049255 h 1049255"/>
                    <a:gd name="connsiteX1" fmla="*/ 155672 w 311344"/>
                    <a:gd name="connsiteY1" fmla="*/ 0 h 1049255"/>
                    <a:gd name="connsiteX2" fmla="*/ 311344 w 311344"/>
                    <a:gd name="connsiteY2" fmla="*/ 1049255 h 1049255"/>
                    <a:gd name="connsiteX3" fmla="*/ 0 w 311344"/>
                    <a:gd name="connsiteY3" fmla="*/ 1049255 h 1049255"/>
                    <a:gd name="connsiteX0" fmla="*/ 45684 w 357028"/>
                    <a:gd name="connsiteY0" fmla="*/ 1049255 h 1049255"/>
                    <a:gd name="connsiteX1" fmla="*/ 201356 w 357028"/>
                    <a:gd name="connsiteY1" fmla="*/ 0 h 1049255"/>
                    <a:gd name="connsiteX2" fmla="*/ 357028 w 357028"/>
                    <a:gd name="connsiteY2" fmla="*/ 1049255 h 1049255"/>
                    <a:gd name="connsiteX3" fmla="*/ 45684 w 357028"/>
                    <a:gd name="connsiteY3" fmla="*/ 1049255 h 1049255"/>
                    <a:gd name="connsiteX0" fmla="*/ 45684 w 416158"/>
                    <a:gd name="connsiteY0" fmla="*/ 1049255 h 1049255"/>
                    <a:gd name="connsiteX1" fmla="*/ 201356 w 416158"/>
                    <a:gd name="connsiteY1" fmla="*/ 0 h 1049255"/>
                    <a:gd name="connsiteX2" fmla="*/ 357028 w 416158"/>
                    <a:gd name="connsiteY2" fmla="*/ 1049255 h 1049255"/>
                    <a:gd name="connsiteX3" fmla="*/ 45684 w 416158"/>
                    <a:gd name="connsiteY3" fmla="*/ 1049255 h 1049255"/>
                    <a:gd name="connsiteX0" fmla="*/ 87161 w 457635"/>
                    <a:gd name="connsiteY0" fmla="*/ 1049255 h 1049255"/>
                    <a:gd name="connsiteX1" fmla="*/ 242833 w 457635"/>
                    <a:gd name="connsiteY1" fmla="*/ 0 h 1049255"/>
                    <a:gd name="connsiteX2" fmla="*/ 398505 w 457635"/>
                    <a:gd name="connsiteY2" fmla="*/ 1049255 h 1049255"/>
                    <a:gd name="connsiteX3" fmla="*/ 87161 w 457635"/>
                    <a:gd name="connsiteY3" fmla="*/ 1049255 h 1049255"/>
                    <a:gd name="connsiteX0" fmla="*/ 87161 w 500627"/>
                    <a:gd name="connsiteY0" fmla="*/ 1049255 h 1049255"/>
                    <a:gd name="connsiteX1" fmla="*/ 242833 w 500627"/>
                    <a:gd name="connsiteY1" fmla="*/ 0 h 1049255"/>
                    <a:gd name="connsiteX2" fmla="*/ 398505 w 500627"/>
                    <a:gd name="connsiteY2" fmla="*/ 1049255 h 1049255"/>
                    <a:gd name="connsiteX3" fmla="*/ 87161 w 500627"/>
                    <a:gd name="connsiteY3" fmla="*/ 1049255 h 1049255"/>
                    <a:gd name="connsiteX0" fmla="*/ 91187 w 504653"/>
                    <a:gd name="connsiteY0" fmla="*/ 1049255 h 1049255"/>
                    <a:gd name="connsiteX1" fmla="*/ 246859 w 504653"/>
                    <a:gd name="connsiteY1" fmla="*/ 0 h 1049255"/>
                    <a:gd name="connsiteX2" fmla="*/ 402531 w 504653"/>
                    <a:gd name="connsiteY2" fmla="*/ 1049255 h 1049255"/>
                    <a:gd name="connsiteX3" fmla="*/ 91187 w 504653"/>
                    <a:gd name="connsiteY3" fmla="*/ 1049255 h 1049255"/>
                    <a:gd name="connsiteX0" fmla="*/ 91187 w 500775"/>
                    <a:gd name="connsiteY0" fmla="*/ 1049255 h 1049255"/>
                    <a:gd name="connsiteX1" fmla="*/ 246859 w 500775"/>
                    <a:gd name="connsiteY1" fmla="*/ 0 h 1049255"/>
                    <a:gd name="connsiteX2" fmla="*/ 402531 w 500775"/>
                    <a:gd name="connsiteY2" fmla="*/ 1049255 h 1049255"/>
                    <a:gd name="connsiteX3" fmla="*/ 91187 w 500775"/>
                    <a:gd name="connsiteY3" fmla="*/ 1049255 h 1049255"/>
                    <a:gd name="connsiteX0" fmla="*/ 91187 w 484758"/>
                    <a:gd name="connsiteY0" fmla="*/ 1049255 h 1049255"/>
                    <a:gd name="connsiteX1" fmla="*/ 246859 w 484758"/>
                    <a:gd name="connsiteY1" fmla="*/ 0 h 1049255"/>
                    <a:gd name="connsiteX2" fmla="*/ 402531 w 484758"/>
                    <a:gd name="connsiteY2" fmla="*/ 1049255 h 1049255"/>
                    <a:gd name="connsiteX3" fmla="*/ 91187 w 484758"/>
                    <a:gd name="connsiteY3" fmla="*/ 1049255 h 1049255"/>
                    <a:gd name="connsiteX0" fmla="*/ 91187 w 488692"/>
                    <a:gd name="connsiteY0" fmla="*/ 1049255 h 1049255"/>
                    <a:gd name="connsiteX1" fmla="*/ 246859 w 488692"/>
                    <a:gd name="connsiteY1" fmla="*/ 0 h 1049255"/>
                    <a:gd name="connsiteX2" fmla="*/ 402531 w 488692"/>
                    <a:gd name="connsiteY2" fmla="*/ 1049255 h 1049255"/>
                    <a:gd name="connsiteX3" fmla="*/ 91187 w 488692"/>
                    <a:gd name="connsiteY3" fmla="*/ 1049255 h 1049255"/>
                    <a:gd name="connsiteX0" fmla="*/ 91187 w 492707"/>
                    <a:gd name="connsiteY0" fmla="*/ 1049255 h 1049255"/>
                    <a:gd name="connsiteX1" fmla="*/ 246859 w 492707"/>
                    <a:gd name="connsiteY1" fmla="*/ 0 h 1049255"/>
                    <a:gd name="connsiteX2" fmla="*/ 402531 w 492707"/>
                    <a:gd name="connsiteY2" fmla="*/ 1049255 h 1049255"/>
                    <a:gd name="connsiteX3" fmla="*/ 91187 w 492707"/>
                    <a:gd name="connsiteY3" fmla="*/ 1049255 h 1049255"/>
                    <a:gd name="connsiteX0" fmla="*/ 95257 w 496777"/>
                    <a:gd name="connsiteY0" fmla="*/ 1049255 h 1049255"/>
                    <a:gd name="connsiteX1" fmla="*/ 250929 w 496777"/>
                    <a:gd name="connsiteY1" fmla="*/ 0 h 1049255"/>
                    <a:gd name="connsiteX2" fmla="*/ 406601 w 496777"/>
                    <a:gd name="connsiteY2" fmla="*/ 1049255 h 1049255"/>
                    <a:gd name="connsiteX3" fmla="*/ 95257 w 496777"/>
                    <a:gd name="connsiteY3" fmla="*/ 1049255 h 1049255"/>
                    <a:gd name="connsiteX0" fmla="*/ 95257 w 485293"/>
                    <a:gd name="connsiteY0" fmla="*/ 1049255 h 1049255"/>
                    <a:gd name="connsiteX1" fmla="*/ 250929 w 485293"/>
                    <a:gd name="connsiteY1" fmla="*/ 0 h 1049255"/>
                    <a:gd name="connsiteX2" fmla="*/ 406601 w 485293"/>
                    <a:gd name="connsiteY2" fmla="*/ 1049255 h 1049255"/>
                    <a:gd name="connsiteX3" fmla="*/ 95257 w 485293"/>
                    <a:gd name="connsiteY3" fmla="*/ 1049255 h 1049255"/>
                    <a:gd name="connsiteX0" fmla="*/ 95257 w 494828"/>
                    <a:gd name="connsiteY0" fmla="*/ 1049255 h 1049255"/>
                    <a:gd name="connsiteX1" fmla="*/ 250929 w 494828"/>
                    <a:gd name="connsiteY1" fmla="*/ 0 h 1049255"/>
                    <a:gd name="connsiteX2" fmla="*/ 406601 w 494828"/>
                    <a:gd name="connsiteY2" fmla="*/ 1049255 h 1049255"/>
                    <a:gd name="connsiteX3" fmla="*/ 95257 w 494828"/>
                    <a:gd name="connsiteY3" fmla="*/ 1049255 h 1049255"/>
                    <a:gd name="connsiteX0" fmla="*/ 95257 w 493814"/>
                    <a:gd name="connsiteY0" fmla="*/ 1049255 h 1049255"/>
                    <a:gd name="connsiteX1" fmla="*/ 250929 w 493814"/>
                    <a:gd name="connsiteY1" fmla="*/ 0 h 1049255"/>
                    <a:gd name="connsiteX2" fmla="*/ 406601 w 493814"/>
                    <a:gd name="connsiteY2" fmla="*/ 1049255 h 1049255"/>
                    <a:gd name="connsiteX3" fmla="*/ 95257 w 493814"/>
                    <a:gd name="connsiteY3" fmla="*/ 1049255 h 1049255"/>
                    <a:gd name="connsiteX0" fmla="*/ 95257 w 496864"/>
                    <a:gd name="connsiteY0" fmla="*/ 1049255 h 1049255"/>
                    <a:gd name="connsiteX1" fmla="*/ 250929 w 496864"/>
                    <a:gd name="connsiteY1" fmla="*/ 0 h 1049255"/>
                    <a:gd name="connsiteX2" fmla="*/ 406601 w 496864"/>
                    <a:gd name="connsiteY2" fmla="*/ 1049255 h 1049255"/>
                    <a:gd name="connsiteX3" fmla="*/ 95257 w 496864"/>
                    <a:gd name="connsiteY3" fmla="*/ 1049255 h 1049255"/>
                    <a:gd name="connsiteX0" fmla="*/ 95257 w 497887"/>
                    <a:gd name="connsiteY0" fmla="*/ 1049255 h 1049255"/>
                    <a:gd name="connsiteX1" fmla="*/ 250929 w 497887"/>
                    <a:gd name="connsiteY1" fmla="*/ 0 h 1049255"/>
                    <a:gd name="connsiteX2" fmla="*/ 406601 w 497887"/>
                    <a:gd name="connsiteY2" fmla="*/ 1049255 h 1049255"/>
                    <a:gd name="connsiteX3" fmla="*/ 95257 w 497887"/>
                    <a:gd name="connsiteY3" fmla="*/ 1049255 h 1049255"/>
                    <a:gd name="connsiteX0" fmla="*/ 95257 w 495969"/>
                    <a:gd name="connsiteY0" fmla="*/ 1049255 h 1049255"/>
                    <a:gd name="connsiteX1" fmla="*/ 250929 w 495969"/>
                    <a:gd name="connsiteY1" fmla="*/ 0 h 1049255"/>
                    <a:gd name="connsiteX2" fmla="*/ 406601 w 495969"/>
                    <a:gd name="connsiteY2" fmla="*/ 1049255 h 1049255"/>
                    <a:gd name="connsiteX3" fmla="*/ 95257 w 495969"/>
                    <a:gd name="connsiteY3" fmla="*/ 1049255 h 1049255"/>
                  </a:gdLst>
                  <a:ahLst/>
                  <a:cxnLst>
                    <a:cxn ang="0">
                      <a:pos x="connsiteX0" y="connsiteY0"/>
                    </a:cxn>
                    <a:cxn ang="0">
                      <a:pos x="connsiteX1" y="connsiteY1"/>
                    </a:cxn>
                    <a:cxn ang="0">
                      <a:pos x="connsiteX2" y="connsiteY2"/>
                    </a:cxn>
                    <a:cxn ang="0">
                      <a:pos x="connsiteX3" y="connsiteY3"/>
                    </a:cxn>
                  </a:cxnLst>
                  <a:rect l="l" t="t" r="r" b="b"/>
                  <a:pathLst>
                    <a:path w="495969" h="1049255">
                      <a:moveTo>
                        <a:pt x="95257" y="1049255"/>
                      </a:moveTo>
                      <a:cubicBezTo>
                        <a:pt x="6676" y="723357"/>
                        <a:pt x="-121664" y="317947"/>
                        <a:pt x="250929" y="0"/>
                      </a:cubicBezTo>
                      <a:cubicBezTo>
                        <a:pt x="612920" y="328549"/>
                        <a:pt x="489882" y="781667"/>
                        <a:pt x="406601" y="1049255"/>
                      </a:cubicBezTo>
                      <a:lnTo>
                        <a:pt x="95257" y="104925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자유형: 도형 78">
                  <a:extLst>
                    <a:ext uri="{FF2B5EF4-FFF2-40B4-BE49-F238E27FC236}">
                      <a16:creationId xmlns:a16="http://schemas.microsoft.com/office/drawing/2014/main" id="{CA4A1B48-5DCF-4240-B908-5565A0B620C1}"/>
                    </a:ext>
                  </a:extLst>
                </p:cNvPr>
                <p:cNvSpPr/>
                <p:nvPr userDrawn="1"/>
              </p:nvSpPr>
              <p:spPr>
                <a:xfrm>
                  <a:off x="5939427" y="102551"/>
                  <a:ext cx="364003" cy="92935"/>
                </a:xfrm>
                <a:custGeom>
                  <a:avLst/>
                  <a:gdLst>
                    <a:gd name="connsiteX0" fmla="*/ 0 w 364003"/>
                    <a:gd name="connsiteY0" fmla="*/ 0 h 92935"/>
                    <a:gd name="connsiteX1" fmla="*/ 364003 w 364003"/>
                    <a:gd name="connsiteY1" fmla="*/ 0 h 92935"/>
                    <a:gd name="connsiteX2" fmla="*/ 336518 w 364003"/>
                    <a:gd name="connsiteY2" fmla="*/ 92935 h 92935"/>
                    <a:gd name="connsiteX3" fmla="*/ 25174 w 364003"/>
                    <a:gd name="connsiteY3" fmla="*/ 92935 h 92935"/>
                  </a:gdLst>
                  <a:ahLst/>
                  <a:cxnLst>
                    <a:cxn ang="0">
                      <a:pos x="connsiteX0" y="connsiteY0"/>
                    </a:cxn>
                    <a:cxn ang="0">
                      <a:pos x="connsiteX1" y="connsiteY1"/>
                    </a:cxn>
                    <a:cxn ang="0">
                      <a:pos x="connsiteX2" y="connsiteY2"/>
                    </a:cxn>
                    <a:cxn ang="0">
                      <a:pos x="connsiteX3" y="connsiteY3"/>
                    </a:cxn>
                  </a:cxnLst>
                  <a:rect l="l" t="t" r="r" b="b"/>
                  <a:pathLst>
                    <a:path w="364003" h="92935">
                      <a:moveTo>
                        <a:pt x="0" y="0"/>
                      </a:moveTo>
                      <a:lnTo>
                        <a:pt x="364003" y="0"/>
                      </a:lnTo>
                      <a:lnTo>
                        <a:pt x="336518" y="92935"/>
                      </a:lnTo>
                      <a:lnTo>
                        <a:pt x="25174" y="9293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자유형: 도형 79">
                  <a:extLst>
                    <a:ext uri="{FF2B5EF4-FFF2-40B4-BE49-F238E27FC236}">
                      <a16:creationId xmlns:a16="http://schemas.microsoft.com/office/drawing/2014/main" id="{28D35705-FE6E-444A-A4F2-216FB36C2D3C}"/>
                    </a:ext>
                  </a:extLst>
                </p:cNvPr>
                <p:cNvSpPr/>
                <p:nvPr userDrawn="1"/>
              </p:nvSpPr>
              <p:spPr>
                <a:xfrm>
                  <a:off x="5893989" y="-857099"/>
                  <a:ext cx="444279" cy="350537"/>
                </a:xfrm>
                <a:custGeom>
                  <a:avLst/>
                  <a:gdLst>
                    <a:gd name="connsiteX0" fmla="*/ 227272 w 444279"/>
                    <a:gd name="connsiteY0" fmla="*/ 0 h 350537"/>
                    <a:gd name="connsiteX1" fmla="*/ 440556 w 444279"/>
                    <a:gd name="connsiteY1" fmla="*/ 335046 h 350537"/>
                    <a:gd name="connsiteX2" fmla="*/ 444279 w 444279"/>
                    <a:gd name="connsiteY2" fmla="*/ 350537 h 350537"/>
                    <a:gd name="connsiteX3" fmla="*/ 0 w 444279"/>
                    <a:gd name="connsiteY3" fmla="*/ 350537 h 350537"/>
                    <a:gd name="connsiteX4" fmla="*/ 8223 w 444279"/>
                    <a:gd name="connsiteY4" fmla="*/ 318604 h 350537"/>
                    <a:gd name="connsiteX5" fmla="*/ 227272 w 444279"/>
                    <a:gd name="connsiteY5" fmla="*/ 0 h 35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279" h="350537">
                      <a:moveTo>
                        <a:pt x="227272" y="0"/>
                      </a:moveTo>
                      <a:cubicBezTo>
                        <a:pt x="340394" y="102672"/>
                        <a:pt x="406151" y="217508"/>
                        <a:pt x="440556" y="335046"/>
                      </a:cubicBezTo>
                      <a:lnTo>
                        <a:pt x="444279" y="350537"/>
                      </a:lnTo>
                      <a:lnTo>
                        <a:pt x="0" y="350537"/>
                      </a:lnTo>
                      <a:lnTo>
                        <a:pt x="8223" y="318604"/>
                      </a:lnTo>
                      <a:cubicBezTo>
                        <a:pt x="43321" y="207258"/>
                        <a:pt x="110837" y="99358"/>
                        <a:pt x="2272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타원 73">
                <a:extLst>
                  <a:ext uri="{FF2B5EF4-FFF2-40B4-BE49-F238E27FC236}">
                    <a16:creationId xmlns:a16="http://schemas.microsoft.com/office/drawing/2014/main" id="{833271DD-6F14-4B18-BE97-D6CF7744263D}"/>
                  </a:ext>
                </a:extLst>
              </p:cNvPr>
              <p:cNvSpPr/>
              <p:nvPr userDrawn="1"/>
            </p:nvSpPr>
            <p:spPr>
              <a:xfrm>
                <a:off x="5535216" y="-351600"/>
                <a:ext cx="180000" cy="180000"/>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32141932-F9EE-4187-BBBC-79F2AADC7FB5}"/>
                  </a:ext>
                </a:extLst>
              </p:cNvPr>
              <p:cNvSpPr/>
              <p:nvPr userDrawn="1"/>
            </p:nvSpPr>
            <p:spPr>
              <a:xfrm flipH="1">
                <a:off x="5614416" y="6445"/>
                <a:ext cx="21600" cy="43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75">
                <a:extLst>
                  <a:ext uri="{FF2B5EF4-FFF2-40B4-BE49-F238E27FC236}">
                    <a16:creationId xmlns:a16="http://schemas.microsoft.com/office/drawing/2014/main" id="{C4A28A23-9A45-480D-9AE0-AC8E03B407E4}"/>
                  </a:ext>
                </a:extLst>
              </p:cNvPr>
              <p:cNvSpPr/>
              <p:nvPr userDrawn="1"/>
            </p:nvSpPr>
            <p:spPr>
              <a:xfrm>
                <a:off x="5304862"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자유형: 도형 76">
                <a:extLst>
                  <a:ext uri="{FF2B5EF4-FFF2-40B4-BE49-F238E27FC236}">
                    <a16:creationId xmlns:a16="http://schemas.microsoft.com/office/drawing/2014/main" id="{E5282C72-98DB-48D8-88FE-2DFA994D4B88}"/>
                  </a:ext>
                </a:extLst>
              </p:cNvPr>
              <p:cNvSpPr/>
              <p:nvPr userDrawn="1"/>
            </p:nvSpPr>
            <p:spPr>
              <a:xfrm flipH="1">
                <a:off x="5807099" y="-1556"/>
                <a:ext cx="143653" cy="453224"/>
              </a:xfrm>
              <a:custGeom>
                <a:avLst/>
                <a:gdLst>
                  <a:gd name="connsiteX0" fmla="*/ 71561 w 116619"/>
                  <a:gd name="connsiteY0" fmla="*/ 0 h 453224"/>
                  <a:gd name="connsiteX1" fmla="*/ 116619 w 116619"/>
                  <a:gd name="connsiteY1" fmla="*/ 145774 h 453224"/>
                  <a:gd name="connsiteX2" fmla="*/ 0 w 116619"/>
                  <a:gd name="connsiteY2" fmla="*/ 453224 h 453224"/>
                  <a:gd name="connsiteX3" fmla="*/ 71561 w 116619"/>
                  <a:gd name="connsiteY3" fmla="*/ 0 h 453224"/>
                  <a:gd name="connsiteX0" fmla="*/ 78782 w 123840"/>
                  <a:gd name="connsiteY0" fmla="*/ 0 h 453224"/>
                  <a:gd name="connsiteX1" fmla="*/ 123840 w 123840"/>
                  <a:gd name="connsiteY1" fmla="*/ 145774 h 453224"/>
                  <a:gd name="connsiteX2" fmla="*/ 7221 w 123840"/>
                  <a:gd name="connsiteY2" fmla="*/ 453224 h 453224"/>
                  <a:gd name="connsiteX3" fmla="*/ 78782 w 123840"/>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3711 w 138769"/>
                  <a:gd name="connsiteY0" fmla="*/ 0 h 453224"/>
                  <a:gd name="connsiteX1" fmla="*/ 138769 w 138769"/>
                  <a:gd name="connsiteY1" fmla="*/ 145774 h 453224"/>
                  <a:gd name="connsiteX2" fmla="*/ 22150 w 138769"/>
                  <a:gd name="connsiteY2" fmla="*/ 453224 h 453224"/>
                  <a:gd name="connsiteX3" fmla="*/ 93711 w 138769"/>
                  <a:gd name="connsiteY3" fmla="*/ 0 h 453224"/>
                  <a:gd name="connsiteX0" fmla="*/ 95845 w 140903"/>
                  <a:gd name="connsiteY0" fmla="*/ 0 h 453224"/>
                  <a:gd name="connsiteX1" fmla="*/ 140903 w 140903"/>
                  <a:gd name="connsiteY1" fmla="*/ 145774 h 453224"/>
                  <a:gd name="connsiteX2" fmla="*/ 24284 w 140903"/>
                  <a:gd name="connsiteY2" fmla="*/ 453224 h 453224"/>
                  <a:gd name="connsiteX3" fmla="*/ 95845 w 140903"/>
                  <a:gd name="connsiteY3" fmla="*/ 0 h 453224"/>
                  <a:gd name="connsiteX0" fmla="*/ 98595 w 143653"/>
                  <a:gd name="connsiteY0" fmla="*/ 0 h 453224"/>
                  <a:gd name="connsiteX1" fmla="*/ 143653 w 143653"/>
                  <a:gd name="connsiteY1" fmla="*/ 145774 h 453224"/>
                  <a:gd name="connsiteX2" fmla="*/ 27034 w 143653"/>
                  <a:gd name="connsiteY2" fmla="*/ 453224 h 453224"/>
                  <a:gd name="connsiteX3" fmla="*/ 98595 w 143653"/>
                  <a:gd name="connsiteY3" fmla="*/ 0 h 453224"/>
                </a:gdLst>
                <a:ahLst/>
                <a:cxnLst>
                  <a:cxn ang="0">
                    <a:pos x="connsiteX0" y="connsiteY0"/>
                  </a:cxn>
                  <a:cxn ang="0">
                    <a:pos x="connsiteX1" y="connsiteY1"/>
                  </a:cxn>
                  <a:cxn ang="0">
                    <a:pos x="connsiteX2" y="connsiteY2"/>
                  </a:cxn>
                  <a:cxn ang="0">
                    <a:pos x="connsiteX3" y="connsiteY3"/>
                  </a:cxn>
                </a:cxnLst>
                <a:rect l="l" t="t" r="r" b="b"/>
                <a:pathLst>
                  <a:path w="143653" h="453224">
                    <a:moveTo>
                      <a:pt x="98595" y="0"/>
                    </a:moveTo>
                    <a:lnTo>
                      <a:pt x="143653" y="145774"/>
                    </a:lnTo>
                    <a:cubicBezTo>
                      <a:pt x="38518" y="232356"/>
                      <a:pt x="50005" y="387847"/>
                      <a:pt x="27034" y="453224"/>
                    </a:cubicBezTo>
                    <a:cubicBezTo>
                      <a:pt x="5831" y="365759"/>
                      <a:pt x="-47179" y="100716"/>
                      <a:pt x="9859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0" name="Text Placeholder 9"/>
          <p:cNvSpPr>
            <a:spLocks noGrp="1"/>
          </p:cNvSpPr>
          <p:nvPr>
            <p:ph type="body" sz="quarter" idx="10" hasCustomPrompt="1"/>
          </p:nvPr>
        </p:nvSpPr>
        <p:spPr>
          <a:xfrm>
            <a:off x="2616057" y="2931790"/>
            <a:ext cx="3894936"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615909" y="3579862"/>
            <a:ext cx="3894936"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3" name="Group 2"/>
          <p:cNvGrpSpPr/>
          <p:nvPr userDrawn="1"/>
        </p:nvGrpSpPr>
        <p:grpSpPr>
          <a:xfrm>
            <a:off x="6535596" y="1104508"/>
            <a:ext cx="672848" cy="486211"/>
            <a:chOff x="6495678" y="1779663"/>
            <a:chExt cx="672848" cy="486211"/>
          </a:xfrm>
        </p:grpSpPr>
        <p:sp>
          <p:nvSpPr>
            <p:cNvPr id="17" name="Oval 16"/>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Oval 18"/>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Group 20"/>
          <p:cNvGrpSpPr/>
          <p:nvPr userDrawn="1"/>
        </p:nvGrpSpPr>
        <p:grpSpPr>
          <a:xfrm>
            <a:off x="2098952" y="2183144"/>
            <a:ext cx="524595" cy="379081"/>
            <a:chOff x="6495678" y="1779663"/>
            <a:chExt cx="672848" cy="486211"/>
          </a:xfrm>
        </p:grpSpPr>
        <p:sp>
          <p:nvSpPr>
            <p:cNvPr id="22" name="Oval 21"/>
            <p:cNvSpPr/>
            <p:nvPr userDrawn="1"/>
          </p:nvSpPr>
          <p:spPr>
            <a:xfrm>
              <a:off x="6588225" y="1779663"/>
              <a:ext cx="432048" cy="43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userDrawn="1"/>
          </p:nvSpPr>
          <p:spPr>
            <a:xfrm>
              <a:off x="6872020" y="1913390"/>
              <a:ext cx="296506" cy="2965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23"/>
            <p:cNvSpPr/>
            <p:nvPr userDrawn="1"/>
          </p:nvSpPr>
          <p:spPr>
            <a:xfrm>
              <a:off x="6495678"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Oval 24"/>
            <p:cNvSpPr/>
            <p:nvPr userDrawn="1"/>
          </p:nvSpPr>
          <p:spPr>
            <a:xfrm>
              <a:off x="6698826" y="1995687"/>
              <a:ext cx="270187" cy="2701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1360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3707904" y="1203090"/>
            <a:ext cx="1710999" cy="3600908"/>
            <a:chOff x="3797105" y="1404992"/>
            <a:chExt cx="1548895" cy="3471014"/>
          </a:xfrm>
        </p:grpSpPr>
        <p:sp>
          <p:nvSpPr>
            <p:cNvPr id="9" name="Rectangle 8"/>
            <p:cNvSpPr/>
            <p:nvPr userDrawn="1"/>
          </p:nvSpPr>
          <p:spPr>
            <a:xfrm>
              <a:off x="3797105" y="1909048"/>
              <a:ext cx="1548000" cy="2462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Isosceles Triangle 11"/>
            <p:cNvSpPr/>
            <p:nvPr userDrawn="1"/>
          </p:nvSpPr>
          <p:spPr>
            <a:xfrm>
              <a:off x="3797105" y="1404992"/>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Isosceles Triangle 13"/>
            <p:cNvSpPr/>
            <p:nvPr userDrawn="1"/>
          </p:nvSpPr>
          <p:spPr>
            <a:xfrm rot="10800000">
              <a:off x="3798000" y="4371950"/>
              <a:ext cx="1548000" cy="504056"/>
            </a:xfrm>
            <a:prstGeom prst="triangle">
              <a:avLst>
                <a:gd name="adj" fmla="val 4905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8" name="Picture Placeholder 2"/>
          <p:cNvSpPr>
            <a:spLocks noGrp="1"/>
          </p:cNvSpPr>
          <p:nvPr>
            <p:ph type="pic" idx="1" hasCustomPrompt="1"/>
          </p:nvPr>
        </p:nvSpPr>
        <p:spPr>
          <a:xfrm>
            <a:off x="3787227" y="1312181"/>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2" hasCustomPrompt="1"/>
          </p:nvPr>
        </p:nvSpPr>
        <p:spPr>
          <a:xfrm>
            <a:off x="2059035"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330843"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4" hasCustomPrompt="1"/>
          </p:nvPr>
        </p:nvSpPr>
        <p:spPr>
          <a:xfrm>
            <a:off x="7243611"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5515419" y="1276575"/>
            <a:ext cx="1548000" cy="1800000"/>
          </a:xfrm>
          <a:custGeom>
            <a:avLst/>
            <a:gdLst>
              <a:gd name="connsiteX0" fmla="*/ 0 w 1440160"/>
              <a:gd name="connsiteY0" fmla="*/ 626356 h 1252711"/>
              <a:gd name="connsiteX1" fmla="*/ 313178 w 1440160"/>
              <a:gd name="connsiteY1" fmla="*/ 0 h 1252711"/>
              <a:gd name="connsiteX2" fmla="*/ 1126982 w 1440160"/>
              <a:gd name="connsiteY2" fmla="*/ 0 h 1252711"/>
              <a:gd name="connsiteX3" fmla="*/ 1440160 w 1440160"/>
              <a:gd name="connsiteY3" fmla="*/ 626356 h 1252711"/>
              <a:gd name="connsiteX4" fmla="*/ 1126982 w 1440160"/>
              <a:gd name="connsiteY4" fmla="*/ 1252711 h 1252711"/>
              <a:gd name="connsiteX5" fmla="*/ 313178 w 1440160"/>
              <a:gd name="connsiteY5" fmla="*/ 1252711 h 1252711"/>
              <a:gd name="connsiteX6" fmla="*/ 0 w 1440160"/>
              <a:gd name="connsiteY6" fmla="*/ 626356 h 1252711"/>
              <a:gd name="connsiteX0" fmla="*/ 0 w 1440160"/>
              <a:gd name="connsiteY0" fmla="*/ 745419 h 1371774"/>
              <a:gd name="connsiteX1" fmla="*/ 679890 w 1440160"/>
              <a:gd name="connsiteY1" fmla="*/ 0 h 1371774"/>
              <a:gd name="connsiteX2" fmla="*/ 1126982 w 1440160"/>
              <a:gd name="connsiteY2" fmla="*/ 119063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440160"/>
              <a:gd name="connsiteY0" fmla="*/ 745419 h 1371774"/>
              <a:gd name="connsiteX1" fmla="*/ 679890 w 1440160"/>
              <a:gd name="connsiteY1" fmla="*/ 0 h 1371774"/>
              <a:gd name="connsiteX2" fmla="*/ 1379395 w 1440160"/>
              <a:gd name="connsiteY2" fmla="*/ 409576 h 1371774"/>
              <a:gd name="connsiteX3" fmla="*/ 1440160 w 1440160"/>
              <a:gd name="connsiteY3" fmla="*/ 745419 h 1371774"/>
              <a:gd name="connsiteX4" fmla="*/ 1126982 w 1440160"/>
              <a:gd name="connsiteY4" fmla="*/ 1371774 h 1371774"/>
              <a:gd name="connsiteX5" fmla="*/ 313178 w 1440160"/>
              <a:gd name="connsiteY5" fmla="*/ 1371774 h 1371774"/>
              <a:gd name="connsiteX6" fmla="*/ 0 w 1440160"/>
              <a:gd name="connsiteY6" fmla="*/ 745419 h 1371774"/>
              <a:gd name="connsiteX0" fmla="*/ 0 w 1379395"/>
              <a:gd name="connsiteY0" fmla="*/ 745419 h 1371774"/>
              <a:gd name="connsiteX1" fmla="*/ 679890 w 1379395"/>
              <a:gd name="connsiteY1" fmla="*/ 0 h 1371774"/>
              <a:gd name="connsiteX2" fmla="*/ 1379395 w 1379395"/>
              <a:gd name="connsiteY2" fmla="*/ 409576 h 1371774"/>
              <a:gd name="connsiteX3" fmla="*/ 1340147 w 1379395"/>
              <a:gd name="connsiteY3" fmla="*/ 1102607 h 1371774"/>
              <a:gd name="connsiteX4" fmla="*/ 1126982 w 1379395"/>
              <a:gd name="connsiteY4" fmla="*/ 1371774 h 1371774"/>
              <a:gd name="connsiteX5" fmla="*/ 313178 w 1379395"/>
              <a:gd name="connsiteY5" fmla="*/ 1371774 h 1371774"/>
              <a:gd name="connsiteX6" fmla="*/ 0 w 1379395"/>
              <a:gd name="connsiteY6" fmla="*/ 745419 h 1371774"/>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313178 w 1379395"/>
              <a:gd name="connsiteY5" fmla="*/ 1371774 h 1483692"/>
              <a:gd name="connsiteX6" fmla="*/ 0 w 1379395"/>
              <a:gd name="connsiteY6" fmla="*/ 745419 h 1483692"/>
              <a:gd name="connsiteX0" fmla="*/ 0 w 1379395"/>
              <a:gd name="connsiteY0" fmla="*/ 745419 h 1483692"/>
              <a:gd name="connsiteX1" fmla="*/ 679890 w 1379395"/>
              <a:gd name="connsiteY1" fmla="*/ 0 h 1483692"/>
              <a:gd name="connsiteX2" fmla="*/ 1379395 w 1379395"/>
              <a:gd name="connsiteY2" fmla="*/ 409576 h 1483692"/>
              <a:gd name="connsiteX3" fmla="*/ 1340147 w 1379395"/>
              <a:gd name="connsiteY3" fmla="*/ 1102607 h 1483692"/>
              <a:gd name="connsiteX4" fmla="*/ 757888 w 1379395"/>
              <a:gd name="connsiteY4" fmla="*/ 1483692 h 1483692"/>
              <a:gd name="connsiteX5" fmla="*/ 65528 w 1379395"/>
              <a:gd name="connsiteY5" fmla="*/ 1086024 h 1483692"/>
              <a:gd name="connsiteX6" fmla="*/ 0 w 1379395"/>
              <a:gd name="connsiteY6" fmla="*/ 745419 h 1483692"/>
              <a:gd name="connsiteX0" fmla="*/ 32104 w 1313867"/>
              <a:gd name="connsiteY0" fmla="*/ 385851 h 1483692"/>
              <a:gd name="connsiteX1" fmla="*/ 614362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3692"/>
              <a:gd name="connsiteX1" fmla="*/ 647699 w 1313867"/>
              <a:gd name="connsiteY1" fmla="*/ 0 h 1483692"/>
              <a:gd name="connsiteX2" fmla="*/ 1313867 w 1313867"/>
              <a:gd name="connsiteY2" fmla="*/ 409576 h 1483692"/>
              <a:gd name="connsiteX3" fmla="*/ 1274619 w 1313867"/>
              <a:gd name="connsiteY3" fmla="*/ 1102607 h 1483692"/>
              <a:gd name="connsiteX4" fmla="*/ 692360 w 1313867"/>
              <a:gd name="connsiteY4" fmla="*/ 1483692 h 1483692"/>
              <a:gd name="connsiteX5" fmla="*/ 0 w 1313867"/>
              <a:gd name="connsiteY5" fmla="*/ 1086024 h 1483692"/>
              <a:gd name="connsiteX6" fmla="*/ 32104 w 1313867"/>
              <a:gd name="connsiteY6" fmla="*/ 385851 h 1483692"/>
              <a:gd name="connsiteX0" fmla="*/ 32104 w 1313867"/>
              <a:gd name="connsiteY0" fmla="*/ 385851 h 1488454"/>
              <a:gd name="connsiteX1" fmla="*/ 647699 w 1313867"/>
              <a:gd name="connsiteY1" fmla="*/ 0 h 1488454"/>
              <a:gd name="connsiteX2" fmla="*/ 1313867 w 1313867"/>
              <a:gd name="connsiteY2" fmla="*/ 409576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13867"/>
              <a:gd name="connsiteY0" fmla="*/ 385851 h 1488454"/>
              <a:gd name="connsiteX1" fmla="*/ 647699 w 1313867"/>
              <a:gd name="connsiteY1" fmla="*/ 0 h 1488454"/>
              <a:gd name="connsiteX2" fmla="*/ 1313867 w 1313867"/>
              <a:gd name="connsiteY2" fmla="*/ 397669 h 1488454"/>
              <a:gd name="connsiteX3" fmla="*/ 1274619 w 1313867"/>
              <a:gd name="connsiteY3" fmla="*/ 1102607 h 1488454"/>
              <a:gd name="connsiteX4" fmla="*/ 656641 w 1313867"/>
              <a:gd name="connsiteY4" fmla="*/ 1488454 h 1488454"/>
              <a:gd name="connsiteX5" fmla="*/ 0 w 1313867"/>
              <a:gd name="connsiteY5" fmla="*/ 1086024 h 1488454"/>
              <a:gd name="connsiteX6" fmla="*/ 32104 w 1313867"/>
              <a:gd name="connsiteY6" fmla="*/ 385851 h 1488454"/>
              <a:gd name="connsiteX0" fmla="*/ 32104 w 1329387"/>
              <a:gd name="connsiteY0" fmla="*/ 385851 h 1488454"/>
              <a:gd name="connsiteX1" fmla="*/ 647699 w 1329387"/>
              <a:gd name="connsiteY1" fmla="*/ 0 h 1488454"/>
              <a:gd name="connsiteX2" fmla="*/ 1313867 w 1329387"/>
              <a:gd name="connsiteY2" fmla="*/ 397669 h 1488454"/>
              <a:gd name="connsiteX3" fmla="*/ 1329387 w 1329387"/>
              <a:gd name="connsiteY3" fmla="*/ 1097844 h 1488454"/>
              <a:gd name="connsiteX4" fmla="*/ 656641 w 1329387"/>
              <a:gd name="connsiteY4" fmla="*/ 1488454 h 1488454"/>
              <a:gd name="connsiteX5" fmla="*/ 0 w 1329387"/>
              <a:gd name="connsiteY5" fmla="*/ 1086024 h 1488454"/>
              <a:gd name="connsiteX6" fmla="*/ 32104 w 1329387"/>
              <a:gd name="connsiteY6" fmla="*/ 385851 h 1488454"/>
              <a:gd name="connsiteX0" fmla="*/ 0 w 1297283"/>
              <a:gd name="connsiteY0" fmla="*/ 385851 h 1488454"/>
              <a:gd name="connsiteX1" fmla="*/ 615595 w 1297283"/>
              <a:gd name="connsiteY1" fmla="*/ 0 h 1488454"/>
              <a:gd name="connsiteX2" fmla="*/ 1281763 w 1297283"/>
              <a:gd name="connsiteY2" fmla="*/ 397669 h 1488454"/>
              <a:gd name="connsiteX3" fmla="*/ 1297283 w 1297283"/>
              <a:gd name="connsiteY3" fmla="*/ 1097844 h 1488454"/>
              <a:gd name="connsiteX4" fmla="*/ 624537 w 1297283"/>
              <a:gd name="connsiteY4" fmla="*/ 1488454 h 1488454"/>
              <a:gd name="connsiteX5" fmla="*/ 5996 w 1297283"/>
              <a:gd name="connsiteY5" fmla="*/ 1095549 h 1488454"/>
              <a:gd name="connsiteX6" fmla="*/ 0 w 1297283"/>
              <a:gd name="connsiteY6" fmla="*/ 385851 h 1488454"/>
              <a:gd name="connsiteX0" fmla="*/ 0 w 1281763"/>
              <a:gd name="connsiteY0" fmla="*/ 385851 h 1488454"/>
              <a:gd name="connsiteX1" fmla="*/ 615595 w 1281763"/>
              <a:gd name="connsiteY1" fmla="*/ 0 h 1488454"/>
              <a:gd name="connsiteX2" fmla="*/ 1281763 w 1281763"/>
              <a:gd name="connsiteY2" fmla="*/ 397669 h 1488454"/>
              <a:gd name="connsiteX3" fmla="*/ 1275851 w 1281763"/>
              <a:gd name="connsiteY3" fmla="*/ 1095463 h 1488454"/>
              <a:gd name="connsiteX4" fmla="*/ 624537 w 1281763"/>
              <a:gd name="connsiteY4" fmla="*/ 1488454 h 1488454"/>
              <a:gd name="connsiteX5" fmla="*/ 5996 w 1281763"/>
              <a:gd name="connsiteY5" fmla="*/ 1095549 h 1488454"/>
              <a:gd name="connsiteX6" fmla="*/ 0 w 1281763"/>
              <a:gd name="connsiteY6" fmla="*/ 385851 h 1488454"/>
              <a:gd name="connsiteX0" fmla="*/ 0 w 1281763"/>
              <a:gd name="connsiteY0" fmla="*/ 388233 h 1490836"/>
              <a:gd name="connsiteX1" fmla="*/ 622739 w 1281763"/>
              <a:gd name="connsiteY1" fmla="*/ 0 h 1490836"/>
              <a:gd name="connsiteX2" fmla="*/ 1281763 w 1281763"/>
              <a:gd name="connsiteY2" fmla="*/ 400051 h 1490836"/>
              <a:gd name="connsiteX3" fmla="*/ 1275851 w 1281763"/>
              <a:gd name="connsiteY3" fmla="*/ 1097845 h 1490836"/>
              <a:gd name="connsiteX4" fmla="*/ 624537 w 1281763"/>
              <a:gd name="connsiteY4" fmla="*/ 1490836 h 1490836"/>
              <a:gd name="connsiteX5" fmla="*/ 5996 w 1281763"/>
              <a:gd name="connsiteY5" fmla="*/ 1097931 h 1490836"/>
              <a:gd name="connsiteX6" fmla="*/ 0 w 1281763"/>
              <a:gd name="connsiteY6" fmla="*/ 388233 h 149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763" h="1490836">
                <a:moveTo>
                  <a:pt x="0" y="388233"/>
                </a:moveTo>
                <a:lnTo>
                  <a:pt x="622739" y="0"/>
                </a:lnTo>
                <a:lnTo>
                  <a:pt x="1281763" y="400051"/>
                </a:lnTo>
                <a:cubicBezTo>
                  <a:pt x="1279792" y="632649"/>
                  <a:pt x="1277822" y="865247"/>
                  <a:pt x="1275851" y="1097845"/>
                </a:cubicBezTo>
                <a:lnTo>
                  <a:pt x="624537" y="1490836"/>
                </a:lnTo>
                <a:lnTo>
                  <a:pt x="5996" y="1097931"/>
                </a:lnTo>
                <a:cubicBezTo>
                  <a:pt x="3997" y="861365"/>
                  <a:pt x="1999" y="624799"/>
                  <a:pt x="0" y="388233"/>
                </a:cubicBez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933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507854"/>
            <a:ext cx="9144000" cy="16356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5232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600" y="987574"/>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910339" y="1404993"/>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09192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66" r:id="rId8"/>
    <p:sldLayoutId id="2147483667" r:id="rId9"/>
    <p:sldLayoutId id="2147483668" r:id="rId10"/>
    <p:sldLayoutId id="2147483669" r:id="rId11"/>
    <p:sldLayoutId id="2147483670" r:id="rId12"/>
    <p:sldLayoutId id="2147483671" r:id="rId13"/>
    <p:sldLayoutId id="2147483665" r:id="rId14"/>
    <p:sldLayoutId id="2147483672" r:id="rId15"/>
    <p:sldLayoutId id="2147483656" r:id="rId1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9512" y="1660516"/>
            <a:ext cx="5544616" cy="936209"/>
          </a:xfrm>
        </p:spPr>
        <p:txBody>
          <a:bodyPr/>
          <a:lstStyle/>
          <a:p>
            <a:pPr>
              <a:lnSpc>
                <a:spcPct val="100000"/>
              </a:lnSpc>
            </a:pPr>
            <a:r>
              <a:rPr lang="id-ID" altLang="ko-KR" sz="1800">
                <a:ea typeface="맑은 고딕" pitchFamily="50" charset="-127"/>
              </a:rPr>
              <a:t>SISTEM DETEKSI DINI DAN PEMADAMAN KEBAKARAN OTOMATIS DI RUMAH BERBASIS IOT MENGGUNAKAN NODEMCU ESP32</a:t>
            </a:r>
            <a:endParaRPr lang="en-US" altLang="ko-KR" sz="1800" dirty="0"/>
          </a:p>
        </p:txBody>
      </p:sp>
      <p:sp>
        <p:nvSpPr>
          <p:cNvPr id="4" name="Text Placeholder 3"/>
          <p:cNvSpPr>
            <a:spLocks noGrp="1"/>
          </p:cNvSpPr>
          <p:nvPr>
            <p:ph type="body" sz="quarter" idx="11"/>
          </p:nvPr>
        </p:nvSpPr>
        <p:spPr>
          <a:xfrm>
            <a:off x="827584" y="2690686"/>
            <a:ext cx="3312368" cy="385889"/>
          </a:xfrm>
        </p:spPr>
        <p:txBody>
          <a:bodyPr/>
          <a:lstStyle/>
          <a:p>
            <a:pPr algn="ctr">
              <a:spcBef>
                <a:spcPts val="0"/>
              </a:spcBef>
              <a:defRPr/>
            </a:pPr>
            <a:r>
              <a:rPr lang="id-ID" altLang="ko-KR"/>
              <a:t>Dimas Bagus Saputra </a:t>
            </a:r>
            <a:r>
              <a:rPr lang="id-ID" altLang="ko-KR" b="1"/>
              <a:t>|</a:t>
            </a:r>
            <a:r>
              <a:rPr lang="id-ID" altLang="ko-KR"/>
              <a:t> </a:t>
            </a:r>
            <a:r>
              <a:rPr lang="id-ID" altLang="ko-KR" b="1">
                <a:solidFill>
                  <a:schemeClr val="bg1"/>
                </a:solidFill>
              </a:rPr>
              <a:t>H1051191020</a:t>
            </a:r>
            <a:endParaRPr lang="en-US" altLang="ko-KR" dirty="0">
              <a:solidFill>
                <a:schemeClr val="bg1"/>
              </a:solidFill>
            </a:endParaRPr>
          </a:p>
        </p:txBody>
      </p:sp>
      <p:sp>
        <p:nvSpPr>
          <p:cNvPr id="2" name="Freeform 14">
            <a:extLst>
              <a:ext uri="{FF2B5EF4-FFF2-40B4-BE49-F238E27FC236}">
                <a16:creationId xmlns:a16="http://schemas.microsoft.com/office/drawing/2014/main" id="{B9AA04BD-2FE5-945C-3162-E72A7AE811FC}"/>
              </a:ext>
            </a:extLst>
          </p:cNvPr>
          <p:cNvSpPr/>
          <p:nvPr/>
        </p:nvSpPr>
        <p:spPr>
          <a:xfrm>
            <a:off x="251520" y="142920"/>
            <a:ext cx="648072" cy="628630"/>
          </a:xfrm>
          <a:custGeom>
            <a:avLst/>
            <a:gdLst/>
            <a:ahLst/>
            <a:cxnLst/>
            <a:rect l="l" t="t" r="r" b="b"/>
            <a:pathLst>
              <a:path w="1304999" h="1265849">
                <a:moveTo>
                  <a:pt x="0" y="0"/>
                </a:moveTo>
                <a:lnTo>
                  <a:pt x="1304998" y="0"/>
                </a:lnTo>
                <a:lnTo>
                  <a:pt x="1304998" y="1265849"/>
                </a:lnTo>
                <a:lnTo>
                  <a:pt x="0" y="1265849"/>
                </a:lnTo>
                <a:lnTo>
                  <a:pt x="0" y="0"/>
                </a:lnTo>
                <a:close/>
              </a:path>
            </a:pathLst>
          </a:custGeom>
          <a:blipFill>
            <a:blip r:embed="rId3"/>
            <a:stretch>
              <a:fillRect/>
            </a:stretch>
          </a:blipFill>
        </p:spPr>
      </p:sp>
      <p:sp>
        <p:nvSpPr>
          <p:cNvPr id="7" name="Text Placeholder 3">
            <a:extLst>
              <a:ext uri="{FF2B5EF4-FFF2-40B4-BE49-F238E27FC236}">
                <a16:creationId xmlns:a16="http://schemas.microsoft.com/office/drawing/2014/main" id="{EC69DF09-15D2-5620-E40F-CF8B6B77F97E}"/>
              </a:ext>
            </a:extLst>
          </p:cNvPr>
          <p:cNvSpPr txBox="1">
            <a:spLocks/>
          </p:cNvSpPr>
          <p:nvPr/>
        </p:nvSpPr>
        <p:spPr>
          <a:xfrm>
            <a:off x="971600" y="205207"/>
            <a:ext cx="3816424" cy="504056"/>
          </a:xfrm>
          <a:prstGeom prst="rect">
            <a:avLst/>
          </a:prstGeom>
        </p:spPr>
        <p:txBody>
          <a:bodyPr anchor="ctr"/>
          <a:lstStyle>
            <a:lvl1pPr marL="0" indent="0" algn="l"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id-ID" altLang="ko-KR" b="1"/>
              <a:t>UNIVERSITAS</a:t>
            </a:r>
          </a:p>
          <a:p>
            <a:pPr>
              <a:spcBef>
                <a:spcPts val="0"/>
              </a:spcBef>
              <a:defRPr/>
            </a:pPr>
            <a:r>
              <a:rPr lang="id-ID" altLang="ko-KR" b="1"/>
              <a:t>TANJUNGPURA</a:t>
            </a:r>
            <a:endParaRPr lang="en-US" altLang="ko-KR" dirty="0"/>
          </a:p>
        </p:txBody>
      </p:sp>
      <p:sp>
        <p:nvSpPr>
          <p:cNvPr id="8" name="Text Placeholder 3">
            <a:extLst>
              <a:ext uri="{FF2B5EF4-FFF2-40B4-BE49-F238E27FC236}">
                <a16:creationId xmlns:a16="http://schemas.microsoft.com/office/drawing/2014/main" id="{F7E40F12-CD91-0500-3DB2-18D9D34BF91E}"/>
              </a:ext>
            </a:extLst>
          </p:cNvPr>
          <p:cNvSpPr txBox="1">
            <a:spLocks/>
          </p:cNvSpPr>
          <p:nvPr/>
        </p:nvSpPr>
        <p:spPr>
          <a:xfrm>
            <a:off x="179512" y="1347614"/>
            <a:ext cx="1584176" cy="312902"/>
          </a:xfrm>
          <a:prstGeom prst="rect">
            <a:avLst/>
          </a:prstGeom>
        </p:spPr>
        <p:txBody>
          <a:bodyPr anchor="ctr"/>
          <a:lstStyle>
            <a:lvl1pPr marL="0" indent="0" algn="l"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id-ID" altLang="ko-KR">
                <a:solidFill>
                  <a:schemeClr val="bg1"/>
                </a:solidFill>
              </a:rPr>
              <a:t>SEMINAR HASIL</a:t>
            </a:r>
            <a:endParaRPr lang="en-US" altLang="ko-KR" dirty="0">
              <a:solidFill>
                <a:schemeClr val="bg1"/>
              </a:solidFill>
            </a:endParaRPr>
          </a:p>
        </p:txBody>
      </p:sp>
      <p:sp>
        <p:nvSpPr>
          <p:cNvPr id="9" name="Text Placeholder 3">
            <a:extLst>
              <a:ext uri="{FF2B5EF4-FFF2-40B4-BE49-F238E27FC236}">
                <a16:creationId xmlns:a16="http://schemas.microsoft.com/office/drawing/2014/main" id="{336BC2E3-54FB-DDBF-8133-CB6EC2CEEB11}"/>
              </a:ext>
            </a:extLst>
          </p:cNvPr>
          <p:cNvSpPr txBox="1">
            <a:spLocks/>
          </p:cNvSpPr>
          <p:nvPr/>
        </p:nvSpPr>
        <p:spPr>
          <a:xfrm>
            <a:off x="179512" y="4130951"/>
            <a:ext cx="4608512" cy="601039"/>
          </a:xfrm>
          <a:prstGeom prst="rect">
            <a:avLst/>
          </a:prstGeom>
        </p:spPr>
        <p:txBody>
          <a:bodyPr anchor="ctr"/>
          <a:lstStyle>
            <a:lvl1pPr marL="0" indent="0" algn="l"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id-ID" altLang="ko-KR" sz="1200" b="1"/>
              <a:t>PROGRAM STUDI REKAYASA SISTEM KOMPUTER</a:t>
            </a:r>
          </a:p>
          <a:p>
            <a:pPr algn="ctr">
              <a:spcBef>
                <a:spcPts val="0"/>
              </a:spcBef>
              <a:defRPr/>
            </a:pPr>
            <a:r>
              <a:rPr lang="id-ID" altLang="ko-KR" sz="1200" b="1"/>
              <a:t>2023</a:t>
            </a:r>
            <a:endParaRPr lang="en-US" altLang="ko-KR" sz="1200" b="1" dirty="0"/>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844613-1DF6-1CF0-3747-07C7378ACDE9}"/>
              </a:ext>
            </a:extLst>
          </p:cNvPr>
          <p:cNvSpPr>
            <a:spLocks noGrp="1"/>
          </p:cNvSpPr>
          <p:nvPr>
            <p:ph type="body" sz="quarter" idx="10"/>
          </p:nvPr>
        </p:nvSpPr>
        <p:spPr>
          <a:xfrm>
            <a:off x="467544" y="555526"/>
            <a:ext cx="2448272" cy="1368152"/>
          </a:xfrm>
        </p:spPr>
        <p:txBody>
          <a:bodyPr/>
          <a:lstStyle/>
          <a:p>
            <a:r>
              <a:rPr lang="id-ID" b="1"/>
              <a:t>Metode</a:t>
            </a:r>
          </a:p>
          <a:p>
            <a:r>
              <a:rPr lang="id-ID" b="1"/>
              <a:t>Penelitian</a:t>
            </a:r>
            <a:endParaRPr lang="en-ID" b="1"/>
          </a:p>
        </p:txBody>
      </p:sp>
      <p:pic>
        <p:nvPicPr>
          <p:cNvPr id="6" name="Picture 5">
            <a:extLst>
              <a:ext uri="{FF2B5EF4-FFF2-40B4-BE49-F238E27FC236}">
                <a16:creationId xmlns:a16="http://schemas.microsoft.com/office/drawing/2014/main" id="{D2D19C3B-B219-5D00-90D3-EFF0C00E7A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04" b="3204"/>
          <a:stretch/>
        </p:blipFill>
        <p:spPr>
          <a:xfrm>
            <a:off x="5436098" y="483517"/>
            <a:ext cx="1584176" cy="4176465"/>
          </a:xfrm>
          <a:prstGeom prst="rect">
            <a:avLst/>
          </a:prstGeom>
        </p:spPr>
      </p:pic>
    </p:spTree>
    <p:extLst>
      <p:ext uri="{BB962C8B-B14F-4D97-AF65-F5344CB8AC3E}">
        <p14:creationId xmlns:p14="http://schemas.microsoft.com/office/powerpoint/2010/main" val="44399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25084" y="2283718"/>
            <a:ext cx="5018916" cy="576064"/>
          </a:xfrm>
        </p:spPr>
        <p:txBody>
          <a:bodyPr/>
          <a:lstStyle/>
          <a:p>
            <a:r>
              <a:rPr lang="id-ID" altLang="ko-KR" b="1"/>
              <a:t>Perancangan</a:t>
            </a:r>
            <a:endParaRPr lang="ko-KR" altLang="en-US" b="1" dirty="0"/>
          </a:p>
        </p:txBody>
      </p:sp>
    </p:spTree>
    <p:extLst>
      <p:ext uri="{BB962C8B-B14F-4D97-AF65-F5344CB8AC3E}">
        <p14:creationId xmlns:p14="http://schemas.microsoft.com/office/powerpoint/2010/main" val="416711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844613-1DF6-1CF0-3747-07C7378ACDE9}"/>
              </a:ext>
            </a:extLst>
          </p:cNvPr>
          <p:cNvSpPr>
            <a:spLocks noGrp="1"/>
          </p:cNvSpPr>
          <p:nvPr>
            <p:ph type="body" sz="quarter" idx="10"/>
          </p:nvPr>
        </p:nvSpPr>
        <p:spPr>
          <a:xfrm>
            <a:off x="467544" y="555526"/>
            <a:ext cx="2520280" cy="1656184"/>
          </a:xfrm>
        </p:spPr>
        <p:txBody>
          <a:bodyPr/>
          <a:lstStyle/>
          <a:p>
            <a:r>
              <a:rPr lang="id-ID" sz="3200" b="1"/>
              <a:t>Diagram     Blok Sistem</a:t>
            </a:r>
            <a:endParaRPr lang="en-ID" sz="3200" b="1"/>
          </a:p>
        </p:txBody>
      </p:sp>
      <p:pic>
        <p:nvPicPr>
          <p:cNvPr id="4" name="Picture 3">
            <a:extLst>
              <a:ext uri="{FF2B5EF4-FFF2-40B4-BE49-F238E27FC236}">
                <a16:creationId xmlns:a16="http://schemas.microsoft.com/office/drawing/2014/main" id="{0C3064AE-292E-3C19-5FCC-17E09E6A8E50}"/>
              </a:ext>
            </a:extLst>
          </p:cNvPr>
          <p:cNvPicPr>
            <a:picLocks noChangeAspect="1"/>
          </p:cNvPicPr>
          <p:nvPr/>
        </p:nvPicPr>
        <p:blipFill rotWithShape="1">
          <a:blip r:embed="rId3">
            <a:extLst>
              <a:ext uri="{28A0092B-C50C-407E-A947-70E740481C1C}">
                <a14:useLocalDpi xmlns:a14="http://schemas.microsoft.com/office/drawing/2010/main" val="0"/>
              </a:ext>
            </a:extLst>
          </a:blip>
          <a:srcRect l="27583" t="16266" r="702" b="932"/>
          <a:stretch/>
        </p:blipFill>
        <p:spPr>
          <a:xfrm>
            <a:off x="3635896" y="627533"/>
            <a:ext cx="4680520" cy="3888433"/>
          </a:xfrm>
          <a:prstGeom prst="rect">
            <a:avLst/>
          </a:prstGeom>
        </p:spPr>
      </p:pic>
    </p:spTree>
    <p:extLst>
      <p:ext uri="{BB962C8B-B14F-4D97-AF65-F5344CB8AC3E}">
        <p14:creationId xmlns:p14="http://schemas.microsoft.com/office/powerpoint/2010/main" val="3423466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309">
            <a:extLst>
              <a:ext uri="{FF2B5EF4-FFF2-40B4-BE49-F238E27FC236}">
                <a16:creationId xmlns:a16="http://schemas.microsoft.com/office/drawing/2014/main" id="{EBAB0D12-488C-E526-CCDB-AA40E2E62447}"/>
              </a:ext>
            </a:extLst>
          </p:cNvPr>
          <p:cNvGrpSpPr/>
          <p:nvPr/>
        </p:nvGrpSpPr>
        <p:grpSpPr>
          <a:xfrm>
            <a:off x="58695" y="1275606"/>
            <a:ext cx="4346300" cy="2535563"/>
            <a:chOff x="635000" y="1382713"/>
            <a:chExt cx="7869238" cy="4572000"/>
          </a:xfrm>
          <a:solidFill>
            <a:schemeClr val="accent4">
              <a:lumMod val="40000"/>
              <a:lumOff val="60000"/>
            </a:schemeClr>
          </a:solidFill>
        </p:grpSpPr>
        <p:sp>
          <p:nvSpPr>
            <p:cNvPr id="45" name="Freeform 8">
              <a:extLst>
                <a:ext uri="{FF2B5EF4-FFF2-40B4-BE49-F238E27FC236}">
                  <a16:creationId xmlns:a16="http://schemas.microsoft.com/office/drawing/2014/main" id="{A55286FB-0DC4-1011-4020-8409AA5C25FE}"/>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6" name="Freeform 9">
              <a:extLst>
                <a:ext uri="{FF2B5EF4-FFF2-40B4-BE49-F238E27FC236}">
                  <a16:creationId xmlns:a16="http://schemas.microsoft.com/office/drawing/2014/main" id="{A89408EB-1FB2-D27C-68E9-A1112EE055F4}"/>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7" name="Freeform 10">
              <a:extLst>
                <a:ext uri="{FF2B5EF4-FFF2-40B4-BE49-F238E27FC236}">
                  <a16:creationId xmlns:a16="http://schemas.microsoft.com/office/drawing/2014/main" id="{DE093CF4-5B0D-EF99-813F-BD0F61F3715F}"/>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8" name="Freeform 11">
              <a:extLst>
                <a:ext uri="{FF2B5EF4-FFF2-40B4-BE49-F238E27FC236}">
                  <a16:creationId xmlns:a16="http://schemas.microsoft.com/office/drawing/2014/main" id="{BAD644A5-1E0A-F4A2-3F3B-FB644935FEB0}"/>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 name="Text Placeholder 1">
            <a:extLst>
              <a:ext uri="{FF2B5EF4-FFF2-40B4-BE49-F238E27FC236}">
                <a16:creationId xmlns:a16="http://schemas.microsoft.com/office/drawing/2014/main" id="{73FA98B6-1247-8388-5F84-28F0D88A8199}"/>
              </a:ext>
            </a:extLst>
          </p:cNvPr>
          <p:cNvSpPr>
            <a:spLocks noGrp="1"/>
          </p:cNvSpPr>
          <p:nvPr>
            <p:ph type="body" sz="quarter" idx="10"/>
          </p:nvPr>
        </p:nvSpPr>
        <p:spPr>
          <a:xfrm>
            <a:off x="0" y="123478"/>
            <a:ext cx="9144000" cy="576064"/>
          </a:xfrm>
        </p:spPr>
        <p:txBody>
          <a:bodyPr/>
          <a:lstStyle/>
          <a:p>
            <a:r>
              <a:rPr lang="id-ID" sz="2400" b="1"/>
              <a:t>Perancangan Pompa Air Otomatis dan Buzzer</a:t>
            </a:r>
            <a:endParaRPr lang="en-ID" sz="2400" b="1"/>
          </a:p>
        </p:txBody>
      </p:sp>
      <p:pic>
        <p:nvPicPr>
          <p:cNvPr id="8" name="Picture 7">
            <a:extLst>
              <a:ext uri="{FF2B5EF4-FFF2-40B4-BE49-F238E27FC236}">
                <a16:creationId xmlns:a16="http://schemas.microsoft.com/office/drawing/2014/main" id="{790CFE12-F7D2-0205-15D0-E9973A120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47" y="1497269"/>
            <a:ext cx="4464496" cy="2358970"/>
          </a:xfrm>
          <a:prstGeom prst="rect">
            <a:avLst/>
          </a:prstGeom>
        </p:spPr>
      </p:pic>
      <p:graphicFrame>
        <p:nvGraphicFramePr>
          <p:cNvPr id="9" name="Table 8">
            <a:extLst>
              <a:ext uri="{FF2B5EF4-FFF2-40B4-BE49-F238E27FC236}">
                <a16:creationId xmlns:a16="http://schemas.microsoft.com/office/drawing/2014/main" id="{7EE50C38-951C-BE61-5ED3-761BA27B98A7}"/>
              </a:ext>
            </a:extLst>
          </p:cNvPr>
          <p:cNvGraphicFramePr>
            <a:graphicFrameLocks noGrp="1"/>
          </p:cNvGraphicFramePr>
          <p:nvPr>
            <p:extLst>
              <p:ext uri="{D42A27DB-BD31-4B8C-83A1-F6EECF244321}">
                <p14:modId xmlns:p14="http://schemas.microsoft.com/office/powerpoint/2010/main" val="4153231927"/>
              </p:ext>
            </p:extLst>
          </p:nvPr>
        </p:nvGraphicFramePr>
        <p:xfrm>
          <a:off x="4732659" y="996277"/>
          <a:ext cx="2252980" cy="864000"/>
        </p:xfrm>
        <a:graphic>
          <a:graphicData uri="http://schemas.openxmlformats.org/drawingml/2006/table">
            <a:tbl>
              <a:tblPr firstRow="1" firstCol="1" bandRow="1">
                <a:tableStyleId>{5C22544A-7EE6-4342-B048-85BDC9FD1C3A}</a:tableStyleId>
              </a:tblPr>
              <a:tblGrid>
                <a:gridCol w="807085">
                  <a:extLst>
                    <a:ext uri="{9D8B030D-6E8A-4147-A177-3AD203B41FA5}">
                      <a16:colId xmlns:a16="http://schemas.microsoft.com/office/drawing/2014/main" val="176953267"/>
                    </a:ext>
                  </a:extLst>
                </a:gridCol>
                <a:gridCol w="1445895">
                  <a:extLst>
                    <a:ext uri="{9D8B030D-6E8A-4147-A177-3AD203B41FA5}">
                      <a16:colId xmlns:a16="http://schemas.microsoft.com/office/drawing/2014/main" val="1233955970"/>
                    </a:ext>
                  </a:extLst>
                </a:gridCol>
              </a:tblGrid>
              <a:tr h="288000">
                <a:tc>
                  <a:txBody>
                    <a:bodyPr/>
                    <a:lstStyle/>
                    <a:p>
                      <a:pPr algn="ctr">
                        <a:lnSpc>
                          <a:spcPct val="115000"/>
                        </a:lnSpc>
                      </a:pPr>
                      <a:r>
                        <a:rPr lang="id-ID" sz="1200" kern="100">
                          <a:effectLst/>
                        </a:rPr>
                        <a:t>Buzzer</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id-ID" sz="1200" kern="100">
                          <a:effectLst/>
                        </a:rPr>
                        <a:t>NodeMCU ESP32</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31923093"/>
                  </a:ext>
                </a:extLst>
              </a:tr>
              <a:tr h="288000">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84808858"/>
                  </a:ext>
                </a:extLst>
              </a:tr>
              <a:tr h="288000">
                <a:tc>
                  <a:txBody>
                    <a:bodyPr/>
                    <a:lstStyle/>
                    <a:p>
                      <a:pPr algn="just">
                        <a:lnSpc>
                          <a:spcPct val="115000"/>
                        </a:lnSpc>
                      </a:pPr>
                      <a:r>
                        <a:rPr lang="id-ID" sz="1000" kern="100">
                          <a:effectLst/>
                        </a:rPr>
                        <a:t>VCC</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D15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67635538"/>
                  </a:ext>
                </a:extLst>
              </a:tr>
            </a:tbl>
          </a:graphicData>
        </a:graphic>
      </p:graphicFrame>
      <p:graphicFrame>
        <p:nvGraphicFramePr>
          <p:cNvPr id="11" name="Table 10">
            <a:extLst>
              <a:ext uri="{FF2B5EF4-FFF2-40B4-BE49-F238E27FC236}">
                <a16:creationId xmlns:a16="http://schemas.microsoft.com/office/drawing/2014/main" id="{B10D2658-CD98-F188-C495-348FFEEE6C09}"/>
              </a:ext>
            </a:extLst>
          </p:cNvPr>
          <p:cNvGraphicFramePr>
            <a:graphicFrameLocks noGrp="1"/>
          </p:cNvGraphicFramePr>
          <p:nvPr>
            <p:extLst>
              <p:ext uri="{D42A27DB-BD31-4B8C-83A1-F6EECF244321}">
                <p14:modId xmlns:p14="http://schemas.microsoft.com/office/powerpoint/2010/main" val="88949956"/>
              </p:ext>
            </p:extLst>
          </p:nvPr>
        </p:nvGraphicFramePr>
        <p:xfrm>
          <a:off x="4732659" y="2243465"/>
          <a:ext cx="2632769" cy="1152000"/>
        </p:xfrm>
        <a:graphic>
          <a:graphicData uri="http://schemas.openxmlformats.org/drawingml/2006/table">
            <a:tbl>
              <a:tblPr firstRow="1" firstCol="1" bandRow="1">
                <a:tableStyleId>{5C22544A-7EE6-4342-B048-85BDC9FD1C3A}</a:tableStyleId>
              </a:tblPr>
              <a:tblGrid>
                <a:gridCol w="1070399">
                  <a:extLst>
                    <a:ext uri="{9D8B030D-6E8A-4147-A177-3AD203B41FA5}">
                      <a16:colId xmlns:a16="http://schemas.microsoft.com/office/drawing/2014/main" val="3462491450"/>
                    </a:ext>
                  </a:extLst>
                </a:gridCol>
                <a:gridCol w="1562370">
                  <a:extLst>
                    <a:ext uri="{9D8B030D-6E8A-4147-A177-3AD203B41FA5}">
                      <a16:colId xmlns:a16="http://schemas.microsoft.com/office/drawing/2014/main" val="2690288879"/>
                    </a:ext>
                  </a:extLst>
                </a:gridCol>
              </a:tblGrid>
              <a:tr h="288000">
                <a:tc>
                  <a:txBody>
                    <a:bodyPr/>
                    <a:lstStyle/>
                    <a:p>
                      <a:pPr algn="ctr">
                        <a:lnSpc>
                          <a:spcPct val="115000"/>
                        </a:lnSpc>
                      </a:pPr>
                      <a:r>
                        <a:rPr lang="id-ID" sz="1200" kern="100">
                          <a:effectLst/>
                        </a:rPr>
                        <a:t>Modul Relay</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id-ID" sz="1200" kern="100">
                          <a:effectLst/>
                        </a:rPr>
                        <a:t>NodeMCU ESP32</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062797"/>
                  </a:ext>
                </a:extLst>
              </a:tr>
              <a:tr h="288000">
                <a:tc>
                  <a:txBody>
                    <a:bodyPr/>
                    <a:lstStyle/>
                    <a:p>
                      <a:pPr algn="just">
                        <a:lnSpc>
                          <a:spcPct val="115000"/>
                        </a:lnSpc>
                      </a:pPr>
                      <a:r>
                        <a:rPr lang="id-ID" sz="1000" kern="100">
                          <a:effectLst/>
                        </a:rPr>
                        <a:t>VCC</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VIN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48770375"/>
                  </a:ext>
                </a:extLst>
              </a:tr>
              <a:tr h="288000">
                <a:tc>
                  <a:txBody>
                    <a:bodyPr/>
                    <a:lstStyle/>
                    <a:p>
                      <a:pPr algn="just">
                        <a:lnSpc>
                          <a:spcPct val="115000"/>
                        </a:lnSpc>
                      </a:pPr>
                      <a:r>
                        <a:rPr lang="id-ID" sz="1000" kern="100">
                          <a:effectLst/>
                        </a:rPr>
                        <a:t>IN2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D19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42757417"/>
                  </a:ext>
                </a:extLst>
              </a:tr>
              <a:tr h="288000">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23165236"/>
                  </a:ext>
                </a:extLst>
              </a:tr>
            </a:tbl>
          </a:graphicData>
        </a:graphic>
      </p:graphicFrame>
      <p:graphicFrame>
        <p:nvGraphicFramePr>
          <p:cNvPr id="12" name="Table 11">
            <a:extLst>
              <a:ext uri="{FF2B5EF4-FFF2-40B4-BE49-F238E27FC236}">
                <a16:creationId xmlns:a16="http://schemas.microsoft.com/office/drawing/2014/main" id="{4170E296-509A-837C-4355-38F7494297F0}"/>
              </a:ext>
            </a:extLst>
          </p:cNvPr>
          <p:cNvGraphicFramePr>
            <a:graphicFrameLocks noGrp="1"/>
          </p:cNvGraphicFramePr>
          <p:nvPr>
            <p:extLst>
              <p:ext uri="{D42A27DB-BD31-4B8C-83A1-F6EECF244321}">
                <p14:modId xmlns:p14="http://schemas.microsoft.com/office/powerpoint/2010/main" val="1330902958"/>
              </p:ext>
            </p:extLst>
          </p:nvPr>
        </p:nvGraphicFramePr>
        <p:xfrm>
          <a:off x="4769171" y="3795886"/>
          <a:ext cx="4411341" cy="1152000"/>
        </p:xfrm>
        <a:graphic>
          <a:graphicData uri="http://schemas.openxmlformats.org/drawingml/2006/table">
            <a:tbl>
              <a:tblPr firstRow="1" firstCol="1" bandRow="1">
                <a:tableStyleId>{5C22544A-7EE6-4342-B048-85BDC9FD1C3A}</a:tableStyleId>
              </a:tblPr>
              <a:tblGrid>
                <a:gridCol w="1440159">
                  <a:extLst>
                    <a:ext uri="{9D8B030D-6E8A-4147-A177-3AD203B41FA5}">
                      <a16:colId xmlns:a16="http://schemas.microsoft.com/office/drawing/2014/main" val="2432744395"/>
                    </a:ext>
                  </a:extLst>
                </a:gridCol>
                <a:gridCol w="1440160">
                  <a:extLst>
                    <a:ext uri="{9D8B030D-6E8A-4147-A177-3AD203B41FA5}">
                      <a16:colId xmlns:a16="http://schemas.microsoft.com/office/drawing/2014/main" val="959408873"/>
                    </a:ext>
                  </a:extLst>
                </a:gridCol>
                <a:gridCol w="1531022">
                  <a:extLst>
                    <a:ext uri="{9D8B030D-6E8A-4147-A177-3AD203B41FA5}">
                      <a16:colId xmlns:a16="http://schemas.microsoft.com/office/drawing/2014/main" val="498830326"/>
                    </a:ext>
                  </a:extLst>
                </a:gridCol>
              </a:tblGrid>
              <a:tr h="288000">
                <a:tc>
                  <a:txBody>
                    <a:bodyPr/>
                    <a:lstStyle/>
                    <a:p>
                      <a:pPr algn="ctr">
                        <a:lnSpc>
                          <a:spcPct val="115000"/>
                        </a:lnSpc>
                      </a:pPr>
                      <a:r>
                        <a:rPr lang="id-ID" sz="1200" kern="100">
                          <a:effectLst/>
                        </a:rPr>
                        <a:t>Modul Relay</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id-ID" sz="1200" kern="100">
                          <a:effectLst/>
                        </a:rPr>
                        <a:t>DC Water Pump</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id-ID" sz="1200" kern="100">
                          <a:effectLst/>
                        </a:rPr>
                        <a:t>Jack DC Female</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99256933"/>
                  </a:ext>
                </a:extLst>
              </a:tr>
              <a:tr h="288000">
                <a:tc>
                  <a:txBody>
                    <a:bodyPr/>
                    <a:lstStyle/>
                    <a:p>
                      <a:pPr algn="just">
                        <a:lnSpc>
                          <a:spcPct val="115000"/>
                        </a:lnSpc>
                      </a:pPr>
                      <a:r>
                        <a:rPr lang="id-ID" sz="1000" kern="100">
                          <a:effectLst/>
                        </a:rPr>
                        <a:t>NO</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VCC</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Tidak terhubung</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8503065"/>
                  </a:ext>
                </a:extLst>
              </a:tr>
              <a:tr h="288000">
                <a:tc>
                  <a:txBody>
                    <a:bodyPr/>
                    <a:lstStyle/>
                    <a:p>
                      <a:pPr algn="just">
                        <a:lnSpc>
                          <a:spcPct val="115000"/>
                        </a:lnSpc>
                      </a:pPr>
                      <a:r>
                        <a:rPr lang="id-ID" sz="1000" kern="100">
                          <a:effectLst/>
                        </a:rPr>
                        <a:t>COM</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Tidak terhubung</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VCC</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8824496"/>
                  </a:ext>
                </a:extLst>
              </a:tr>
              <a:tr h="288000">
                <a:tc>
                  <a:txBody>
                    <a:bodyPr/>
                    <a:lstStyle/>
                    <a:p>
                      <a:pPr algn="just">
                        <a:lnSpc>
                          <a:spcPct val="115000"/>
                        </a:lnSpc>
                      </a:pPr>
                      <a:r>
                        <a:rPr lang="id-ID" sz="1000" kern="100">
                          <a:effectLst/>
                        </a:rPr>
                        <a:t>Tidak terhubung</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1729351"/>
                  </a:ext>
                </a:extLst>
              </a:tr>
            </a:tbl>
          </a:graphicData>
        </a:graphic>
      </p:graphicFrame>
      <p:pic>
        <p:nvPicPr>
          <p:cNvPr id="50" name="Picture 49">
            <a:extLst>
              <a:ext uri="{FF2B5EF4-FFF2-40B4-BE49-F238E27FC236}">
                <a16:creationId xmlns:a16="http://schemas.microsoft.com/office/drawing/2014/main" id="{9F48C26D-B882-6083-ADA9-33B4ED10B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501870"/>
            <a:ext cx="4464496" cy="2358970"/>
          </a:xfrm>
          <a:prstGeom prst="rect">
            <a:avLst/>
          </a:prstGeom>
        </p:spPr>
      </p:pic>
    </p:spTree>
    <p:extLst>
      <p:ext uri="{BB962C8B-B14F-4D97-AF65-F5344CB8AC3E}">
        <p14:creationId xmlns:p14="http://schemas.microsoft.com/office/powerpoint/2010/main" val="2800396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309">
            <a:extLst>
              <a:ext uri="{FF2B5EF4-FFF2-40B4-BE49-F238E27FC236}">
                <a16:creationId xmlns:a16="http://schemas.microsoft.com/office/drawing/2014/main" id="{EBAB0D12-488C-E526-CCDB-AA40E2E62447}"/>
              </a:ext>
            </a:extLst>
          </p:cNvPr>
          <p:cNvGrpSpPr/>
          <p:nvPr/>
        </p:nvGrpSpPr>
        <p:grpSpPr>
          <a:xfrm>
            <a:off x="58695" y="1275606"/>
            <a:ext cx="4346300" cy="2535563"/>
            <a:chOff x="635000" y="1382713"/>
            <a:chExt cx="7869238" cy="4572000"/>
          </a:xfrm>
          <a:solidFill>
            <a:schemeClr val="accent4">
              <a:lumMod val="40000"/>
              <a:lumOff val="60000"/>
            </a:schemeClr>
          </a:solidFill>
        </p:grpSpPr>
        <p:sp>
          <p:nvSpPr>
            <p:cNvPr id="45" name="Freeform 8">
              <a:extLst>
                <a:ext uri="{FF2B5EF4-FFF2-40B4-BE49-F238E27FC236}">
                  <a16:creationId xmlns:a16="http://schemas.microsoft.com/office/drawing/2014/main" id="{A55286FB-0DC4-1011-4020-8409AA5C25FE}"/>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6" name="Freeform 9">
              <a:extLst>
                <a:ext uri="{FF2B5EF4-FFF2-40B4-BE49-F238E27FC236}">
                  <a16:creationId xmlns:a16="http://schemas.microsoft.com/office/drawing/2014/main" id="{A89408EB-1FB2-D27C-68E9-A1112EE055F4}"/>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7" name="Freeform 10">
              <a:extLst>
                <a:ext uri="{FF2B5EF4-FFF2-40B4-BE49-F238E27FC236}">
                  <a16:creationId xmlns:a16="http://schemas.microsoft.com/office/drawing/2014/main" id="{DE093CF4-5B0D-EF99-813F-BD0F61F3715F}"/>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8" name="Freeform 11">
              <a:extLst>
                <a:ext uri="{FF2B5EF4-FFF2-40B4-BE49-F238E27FC236}">
                  <a16:creationId xmlns:a16="http://schemas.microsoft.com/office/drawing/2014/main" id="{BAD644A5-1E0A-F4A2-3F3B-FB644935FEB0}"/>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 name="Text Placeholder 1">
            <a:extLst>
              <a:ext uri="{FF2B5EF4-FFF2-40B4-BE49-F238E27FC236}">
                <a16:creationId xmlns:a16="http://schemas.microsoft.com/office/drawing/2014/main" id="{73FA98B6-1247-8388-5F84-28F0D88A8199}"/>
              </a:ext>
            </a:extLst>
          </p:cNvPr>
          <p:cNvSpPr>
            <a:spLocks noGrp="1"/>
          </p:cNvSpPr>
          <p:nvPr>
            <p:ph type="body" sz="quarter" idx="10"/>
          </p:nvPr>
        </p:nvSpPr>
        <p:spPr>
          <a:xfrm>
            <a:off x="0" y="123478"/>
            <a:ext cx="9144000" cy="576064"/>
          </a:xfrm>
        </p:spPr>
        <p:txBody>
          <a:bodyPr/>
          <a:lstStyle/>
          <a:p>
            <a:r>
              <a:rPr lang="id-ID" sz="2400" b="1"/>
              <a:t>Perancangan Deteksi Nyala Api</a:t>
            </a:r>
            <a:endParaRPr lang="en-ID" sz="2400" b="1"/>
          </a:p>
        </p:txBody>
      </p:sp>
      <p:pic>
        <p:nvPicPr>
          <p:cNvPr id="8" name="Picture 7">
            <a:extLst>
              <a:ext uri="{FF2B5EF4-FFF2-40B4-BE49-F238E27FC236}">
                <a16:creationId xmlns:a16="http://schemas.microsoft.com/office/drawing/2014/main" id="{790CFE12-F7D2-0205-15D0-E9973A1206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152" y="1497269"/>
            <a:ext cx="2776486" cy="2358970"/>
          </a:xfrm>
          <a:prstGeom prst="rect">
            <a:avLst/>
          </a:prstGeom>
        </p:spPr>
      </p:pic>
      <p:graphicFrame>
        <p:nvGraphicFramePr>
          <p:cNvPr id="4" name="Table 3">
            <a:extLst>
              <a:ext uri="{FF2B5EF4-FFF2-40B4-BE49-F238E27FC236}">
                <a16:creationId xmlns:a16="http://schemas.microsoft.com/office/drawing/2014/main" id="{2494FEF1-ACD3-E3EC-9729-E4C3B1D9FFAB}"/>
              </a:ext>
            </a:extLst>
          </p:cNvPr>
          <p:cNvGraphicFramePr>
            <a:graphicFrameLocks noGrp="1"/>
          </p:cNvGraphicFramePr>
          <p:nvPr>
            <p:extLst>
              <p:ext uri="{D42A27DB-BD31-4B8C-83A1-F6EECF244321}">
                <p14:modId xmlns:p14="http://schemas.microsoft.com/office/powerpoint/2010/main" val="4143385498"/>
              </p:ext>
            </p:extLst>
          </p:nvPr>
        </p:nvGraphicFramePr>
        <p:xfrm>
          <a:off x="4769170" y="2067694"/>
          <a:ext cx="2683149" cy="1152000"/>
        </p:xfrm>
        <a:graphic>
          <a:graphicData uri="http://schemas.openxmlformats.org/drawingml/2006/table">
            <a:tbl>
              <a:tblPr firstRow="1" firstCol="1" bandRow="1">
                <a:tableStyleId>{5C22544A-7EE6-4342-B048-85BDC9FD1C3A}</a:tableStyleId>
              </a:tblPr>
              <a:tblGrid>
                <a:gridCol w="1192978">
                  <a:extLst>
                    <a:ext uri="{9D8B030D-6E8A-4147-A177-3AD203B41FA5}">
                      <a16:colId xmlns:a16="http://schemas.microsoft.com/office/drawing/2014/main" val="3719195951"/>
                    </a:ext>
                  </a:extLst>
                </a:gridCol>
                <a:gridCol w="1490171">
                  <a:extLst>
                    <a:ext uri="{9D8B030D-6E8A-4147-A177-3AD203B41FA5}">
                      <a16:colId xmlns:a16="http://schemas.microsoft.com/office/drawing/2014/main" val="2589843394"/>
                    </a:ext>
                  </a:extLst>
                </a:gridCol>
              </a:tblGrid>
              <a:tr h="288000">
                <a:tc>
                  <a:txBody>
                    <a:bodyPr/>
                    <a:lstStyle/>
                    <a:p>
                      <a:pPr algn="ctr">
                        <a:lnSpc>
                          <a:spcPct val="115000"/>
                        </a:lnSpc>
                      </a:pPr>
                      <a:r>
                        <a:rPr lang="id-ID" sz="1200" kern="100">
                          <a:effectLst/>
                        </a:rPr>
                        <a:t>Flame Sensor</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id-ID" sz="1200" kern="100">
                          <a:effectLst/>
                        </a:rPr>
                        <a:t>NodeMCU ESP32</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25216792"/>
                  </a:ext>
                </a:extLst>
              </a:tr>
              <a:tr h="288000">
                <a:tc>
                  <a:txBody>
                    <a:bodyPr/>
                    <a:lstStyle/>
                    <a:p>
                      <a:pPr algn="just">
                        <a:lnSpc>
                          <a:spcPct val="115000"/>
                        </a:lnSpc>
                      </a:pPr>
                      <a:r>
                        <a:rPr lang="id-ID" sz="1000" kern="100">
                          <a:effectLst/>
                        </a:rPr>
                        <a:t>VCC</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VIN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41785873"/>
                  </a:ext>
                </a:extLst>
              </a:tr>
              <a:tr h="288000">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24845042"/>
                  </a:ext>
                </a:extLst>
              </a:tr>
              <a:tr h="288000">
                <a:tc>
                  <a:txBody>
                    <a:bodyPr/>
                    <a:lstStyle/>
                    <a:p>
                      <a:pPr algn="just">
                        <a:lnSpc>
                          <a:spcPct val="115000"/>
                        </a:lnSpc>
                      </a:pPr>
                      <a:r>
                        <a:rPr lang="id-ID" sz="1000" kern="100">
                          <a:effectLst/>
                        </a:rPr>
                        <a:t>D0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D4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30761379"/>
                  </a:ext>
                </a:extLst>
              </a:tr>
            </a:tbl>
          </a:graphicData>
        </a:graphic>
      </p:graphicFrame>
    </p:spTree>
    <p:extLst>
      <p:ext uri="{BB962C8B-B14F-4D97-AF65-F5344CB8AC3E}">
        <p14:creationId xmlns:p14="http://schemas.microsoft.com/office/powerpoint/2010/main" val="2658538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309">
            <a:extLst>
              <a:ext uri="{FF2B5EF4-FFF2-40B4-BE49-F238E27FC236}">
                <a16:creationId xmlns:a16="http://schemas.microsoft.com/office/drawing/2014/main" id="{EBAB0D12-488C-E526-CCDB-AA40E2E62447}"/>
              </a:ext>
            </a:extLst>
          </p:cNvPr>
          <p:cNvGrpSpPr/>
          <p:nvPr/>
        </p:nvGrpSpPr>
        <p:grpSpPr>
          <a:xfrm>
            <a:off x="58695" y="1275606"/>
            <a:ext cx="4346300" cy="2535563"/>
            <a:chOff x="635000" y="1382713"/>
            <a:chExt cx="7869238" cy="4572000"/>
          </a:xfrm>
          <a:solidFill>
            <a:schemeClr val="accent4">
              <a:lumMod val="40000"/>
              <a:lumOff val="60000"/>
            </a:schemeClr>
          </a:solidFill>
        </p:grpSpPr>
        <p:sp>
          <p:nvSpPr>
            <p:cNvPr id="45" name="Freeform 8">
              <a:extLst>
                <a:ext uri="{FF2B5EF4-FFF2-40B4-BE49-F238E27FC236}">
                  <a16:creationId xmlns:a16="http://schemas.microsoft.com/office/drawing/2014/main" id="{A55286FB-0DC4-1011-4020-8409AA5C25FE}"/>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6" name="Freeform 9">
              <a:extLst>
                <a:ext uri="{FF2B5EF4-FFF2-40B4-BE49-F238E27FC236}">
                  <a16:creationId xmlns:a16="http://schemas.microsoft.com/office/drawing/2014/main" id="{A89408EB-1FB2-D27C-68E9-A1112EE055F4}"/>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7" name="Freeform 10">
              <a:extLst>
                <a:ext uri="{FF2B5EF4-FFF2-40B4-BE49-F238E27FC236}">
                  <a16:creationId xmlns:a16="http://schemas.microsoft.com/office/drawing/2014/main" id="{DE093CF4-5B0D-EF99-813F-BD0F61F3715F}"/>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8" name="Freeform 11">
              <a:extLst>
                <a:ext uri="{FF2B5EF4-FFF2-40B4-BE49-F238E27FC236}">
                  <a16:creationId xmlns:a16="http://schemas.microsoft.com/office/drawing/2014/main" id="{BAD644A5-1E0A-F4A2-3F3B-FB644935FEB0}"/>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 name="Text Placeholder 1">
            <a:extLst>
              <a:ext uri="{FF2B5EF4-FFF2-40B4-BE49-F238E27FC236}">
                <a16:creationId xmlns:a16="http://schemas.microsoft.com/office/drawing/2014/main" id="{73FA98B6-1247-8388-5F84-28F0D88A8199}"/>
              </a:ext>
            </a:extLst>
          </p:cNvPr>
          <p:cNvSpPr>
            <a:spLocks noGrp="1"/>
          </p:cNvSpPr>
          <p:nvPr>
            <p:ph type="body" sz="quarter" idx="10"/>
          </p:nvPr>
        </p:nvSpPr>
        <p:spPr>
          <a:xfrm>
            <a:off x="0" y="123478"/>
            <a:ext cx="9144000" cy="576064"/>
          </a:xfrm>
        </p:spPr>
        <p:txBody>
          <a:bodyPr/>
          <a:lstStyle/>
          <a:p>
            <a:r>
              <a:rPr lang="id-ID" sz="2400" b="1"/>
              <a:t>Perancangan Deteksi Suhu Tinggi</a:t>
            </a:r>
            <a:endParaRPr lang="en-ID" sz="2400" b="1"/>
          </a:p>
        </p:txBody>
      </p:sp>
      <p:pic>
        <p:nvPicPr>
          <p:cNvPr id="8" name="Picture 7">
            <a:extLst>
              <a:ext uri="{FF2B5EF4-FFF2-40B4-BE49-F238E27FC236}">
                <a16:creationId xmlns:a16="http://schemas.microsoft.com/office/drawing/2014/main" id="{790CFE12-F7D2-0205-15D0-E9973A1206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2278" y="1497269"/>
            <a:ext cx="1936234" cy="2358970"/>
          </a:xfrm>
          <a:prstGeom prst="rect">
            <a:avLst/>
          </a:prstGeom>
        </p:spPr>
      </p:pic>
      <p:graphicFrame>
        <p:nvGraphicFramePr>
          <p:cNvPr id="3" name="Table 2">
            <a:extLst>
              <a:ext uri="{FF2B5EF4-FFF2-40B4-BE49-F238E27FC236}">
                <a16:creationId xmlns:a16="http://schemas.microsoft.com/office/drawing/2014/main" id="{BE3540E9-B894-DDAB-E45E-78ED594F10D5}"/>
              </a:ext>
            </a:extLst>
          </p:cNvPr>
          <p:cNvGraphicFramePr>
            <a:graphicFrameLocks noGrp="1"/>
          </p:cNvGraphicFramePr>
          <p:nvPr>
            <p:extLst>
              <p:ext uri="{D42A27DB-BD31-4B8C-83A1-F6EECF244321}">
                <p14:modId xmlns:p14="http://schemas.microsoft.com/office/powerpoint/2010/main" val="1197703210"/>
              </p:ext>
            </p:extLst>
          </p:nvPr>
        </p:nvGraphicFramePr>
        <p:xfrm>
          <a:off x="4763355" y="2067694"/>
          <a:ext cx="3115198" cy="1152000"/>
        </p:xfrm>
        <a:graphic>
          <a:graphicData uri="http://schemas.openxmlformats.org/drawingml/2006/table">
            <a:tbl>
              <a:tblPr firstRow="1" firstCol="1" bandRow="1">
                <a:tableStyleId>{5C22544A-7EE6-4342-B048-85BDC9FD1C3A}</a:tableStyleId>
              </a:tblPr>
              <a:tblGrid>
                <a:gridCol w="1449057">
                  <a:extLst>
                    <a:ext uri="{9D8B030D-6E8A-4147-A177-3AD203B41FA5}">
                      <a16:colId xmlns:a16="http://schemas.microsoft.com/office/drawing/2014/main" val="3341619581"/>
                    </a:ext>
                  </a:extLst>
                </a:gridCol>
                <a:gridCol w="1666141">
                  <a:extLst>
                    <a:ext uri="{9D8B030D-6E8A-4147-A177-3AD203B41FA5}">
                      <a16:colId xmlns:a16="http://schemas.microsoft.com/office/drawing/2014/main" val="1423964444"/>
                    </a:ext>
                  </a:extLst>
                </a:gridCol>
              </a:tblGrid>
              <a:tr h="288000">
                <a:tc>
                  <a:txBody>
                    <a:bodyPr/>
                    <a:lstStyle/>
                    <a:p>
                      <a:pPr algn="ctr">
                        <a:lnSpc>
                          <a:spcPct val="115000"/>
                        </a:lnSpc>
                      </a:pPr>
                      <a:r>
                        <a:rPr lang="id-ID" sz="1200" kern="100">
                          <a:effectLst/>
                        </a:rPr>
                        <a:t>Sensor DHT22</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id-ID" sz="1200" kern="100">
                          <a:effectLst/>
                        </a:rPr>
                        <a:t>NodeMCU ESP32</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1321416"/>
                  </a:ext>
                </a:extLst>
              </a:tr>
              <a:tr h="288000">
                <a:tc>
                  <a:txBody>
                    <a:bodyPr/>
                    <a:lstStyle/>
                    <a:p>
                      <a:pPr algn="just">
                        <a:lnSpc>
                          <a:spcPct val="115000"/>
                        </a:lnSpc>
                      </a:pPr>
                      <a:r>
                        <a:rPr lang="id-ID" sz="1000" kern="100">
                          <a:effectLst/>
                        </a:rPr>
                        <a:t>VCC</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VIN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4125317"/>
                  </a:ext>
                </a:extLst>
              </a:tr>
              <a:tr h="288000">
                <a:tc>
                  <a:txBody>
                    <a:bodyPr/>
                    <a:lstStyle/>
                    <a:p>
                      <a:pPr algn="just">
                        <a:lnSpc>
                          <a:spcPct val="115000"/>
                        </a:lnSpc>
                      </a:pPr>
                      <a:r>
                        <a:rPr lang="id-ID" sz="1000" kern="100">
                          <a:effectLst/>
                        </a:rPr>
                        <a:t>OUT</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D5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67252922"/>
                  </a:ext>
                </a:extLst>
              </a:tr>
              <a:tr h="288000">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1286230"/>
                  </a:ext>
                </a:extLst>
              </a:tr>
            </a:tbl>
          </a:graphicData>
        </a:graphic>
      </p:graphicFrame>
    </p:spTree>
    <p:extLst>
      <p:ext uri="{BB962C8B-B14F-4D97-AF65-F5344CB8AC3E}">
        <p14:creationId xmlns:p14="http://schemas.microsoft.com/office/powerpoint/2010/main" val="234350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309">
            <a:extLst>
              <a:ext uri="{FF2B5EF4-FFF2-40B4-BE49-F238E27FC236}">
                <a16:creationId xmlns:a16="http://schemas.microsoft.com/office/drawing/2014/main" id="{EBAB0D12-488C-E526-CCDB-AA40E2E62447}"/>
              </a:ext>
            </a:extLst>
          </p:cNvPr>
          <p:cNvGrpSpPr/>
          <p:nvPr/>
        </p:nvGrpSpPr>
        <p:grpSpPr>
          <a:xfrm>
            <a:off x="58695" y="1275606"/>
            <a:ext cx="4346300" cy="2535563"/>
            <a:chOff x="635000" y="1382713"/>
            <a:chExt cx="7869238" cy="4572000"/>
          </a:xfrm>
          <a:solidFill>
            <a:schemeClr val="accent4">
              <a:lumMod val="40000"/>
              <a:lumOff val="60000"/>
            </a:schemeClr>
          </a:solidFill>
        </p:grpSpPr>
        <p:sp>
          <p:nvSpPr>
            <p:cNvPr id="45" name="Freeform 8">
              <a:extLst>
                <a:ext uri="{FF2B5EF4-FFF2-40B4-BE49-F238E27FC236}">
                  <a16:creationId xmlns:a16="http://schemas.microsoft.com/office/drawing/2014/main" id="{A55286FB-0DC4-1011-4020-8409AA5C25FE}"/>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6" name="Freeform 9">
              <a:extLst>
                <a:ext uri="{FF2B5EF4-FFF2-40B4-BE49-F238E27FC236}">
                  <a16:creationId xmlns:a16="http://schemas.microsoft.com/office/drawing/2014/main" id="{A89408EB-1FB2-D27C-68E9-A1112EE055F4}"/>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7" name="Freeform 10">
              <a:extLst>
                <a:ext uri="{FF2B5EF4-FFF2-40B4-BE49-F238E27FC236}">
                  <a16:creationId xmlns:a16="http://schemas.microsoft.com/office/drawing/2014/main" id="{DE093CF4-5B0D-EF99-813F-BD0F61F3715F}"/>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8" name="Freeform 11">
              <a:extLst>
                <a:ext uri="{FF2B5EF4-FFF2-40B4-BE49-F238E27FC236}">
                  <a16:creationId xmlns:a16="http://schemas.microsoft.com/office/drawing/2014/main" id="{BAD644A5-1E0A-F4A2-3F3B-FB644935FEB0}"/>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 name="Text Placeholder 1">
            <a:extLst>
              <a:ext uri="{FF2B5EF4-FFF2-40B4-BE49-F238E27FC236}">
                <a16:creationId xmlns:a16="http://schemas.microsoft.com/office/drawing/2014/main" id="{73FA98B6-1247-8388-5F84-28F0D88A8199}"/>
              </a:ext>
            </a:extLst>
          </p:cNvPr>
          <p:cNvSpPr>
            <a:spLocks noGrp="1"/>
          </p:cNvSpPr>
          <p:nvPr>
            <p:ph type="body" sz="quarter" idx="10"/>
          </p:nvPr>
        </p:nvSpPr>
        <p:spPr>
          <a:xfrm>
            <a:off x="0" y="123478"/>
            <a:ext cx="9144000" cy="576064"/>
          </a:xfrm>
        </p:spPr>
        <p:txBody>
          <a:bodyPr/>
          <a:lstStyle/>
          <a:p>
            <a:r>
              <a:rPr lang="id-ID" sz="2400" b="1"/>
              <a:t>Perancangan Deteksi Kadar Gas Berlebih</a:t>
            </a:r>
            <a:endParaRPr lang="en-ID" sz="2400" b="1"/>
          </a:p>
        </p:txBody>
      </p:sp>
      <p:pic>
        <p:nvPicPr>
          <p:cNvPr id="8" name="Picture 7">
            <a:extLst>
              <a:ext uri="{FF2B5EF4-FFF2-40B4-BE49-F238E27FC236}">
                <a16:creationId xmlns:a16="http://schemas.microsoft.com/office/drawing/2014/main" id="{790CFE12-F7D2-0205-15D0-E9973A1206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62278" y="1602430"/>
            <a:ext cx="1936234" cy="2148647"/>
          </a:xfrm>
          <a:prstGeom prst="rect">
            <a:avLst/>
          </a:prstGeom>
        </p:spPr>
      </p:pic>
      <p:graphicFrame>
        <p:nvGraphicFramePr>
          <p:cNvPr id="4" name="Table 3">
            <a:extLst>
              <a:ext uri="{FF2B5EF4-FFF2-40B4-BE49-F238E27FC236}">
                <a16:creationId xmlns:a16="http://schemas.microsoft.com/office/drawing/2014/main" id="{5123D8D4-630D-8030-ACED-7731A893724A}"/>
              </a:ext>
            </a:extLst>
          </p:cNvPr>
          <p:cNvGraphicFramePr>
            <a:graphicFrameLocks noGrp="1"/>
          </p:cNvGraphicFramePr>
          <p:nvPr>
            <p:extLst>
              <p:ext uri="{D42A27DB-BD31-4B8C-83A1-F6EECF244321}">
                <p14:modId xmlns:p14="http://schemas.microsoft.com/office/powerpoint/2010/main" val="1275205632"/>
              </p:ext>
            </p:extLst>
          </p:nvPr>
        </p:nvGraphicFramePr>
        <p:xfrm>
          <a:off x="4763355" y="2067694"/>
          <a:ext cx="2660876" cy="1152000"/>
        </p:xfrm>
        <a:graphic>
          <a:graphicData uri="http://schemas.openxmlformats.org/drawingml/2006/table">
            <a:tbl>
              <a:tblPr firstRow="1" firstCol="1" bandRow="1">
                <a:tableStyleId>{5C22544A-7EE6-4342-B048-85BDC9FD1C3A}</a:tableStyleId>
              </a:tblPr>
              <a:tblGrid>
                <a:gridCol w="1183075">
                  <a:extLst>
                    <a:ext uri="{9D8B030D-6E8A-4147-A177-3AD203B41FA5}">
                      <a16:colId xmlns:a16="http://schemas.microsoft.com/office/drawing/2014/main" val="2219979841"/>
                    </a:ext>
                  </a:extLst>
                </a:gridCol>
                <a:gridCol w="1477801">
                  <a:extLst>
                    <a:ext uri="{9D8B030D-6E8A-4147-A177-3AD203B41FA5}">
                      <a16:colId xmlns:a16="http://schemas.microsoft.com/office/drawing/2014/main" val="2178905504"/>
                    </a:ext>
                  </a:extLst>
                </a:gridCol>
              </a:tblGrid>
              <a:tr h="288000">
                <a:tc>
                  <a:txBody>
                    <a:bodyPr/>
                    <a:lstStyle/>
                    <a:p>
                      <a:pPr algn="ctr">
                        <a:lnSpc>
                          <a:spcPct val="115000"/>
                        </a:lnSpc>
                      </a:pPr>
                      <a:r>
                        <a:rPr lang="id-ID" sz="1200" kern="100">
                          <a:effectLst/>
                        </a:rPr>
                        <a:t>Sensor MQ-2</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pPr>
                      <a:r>
                        <a:rPr lang="id-ID" sz="1200" kern="100">
                          <a:effectLst/>
                        </a:rPr>
                        <a:t>NodeMCU ESP32</a:t>
                      </a:r>
                      <a:endParaRPr lang="en-ID" sz="1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85524729"/>
                  </a:ext>
                </a:extLst>
              </a:tr>
              <a:tr h="288000">
                <a:tc>
                  <a:txBody>
                    <a:bodyPr/>
                    <a:lstStyle/>
                    <a:p>
                      <a:pPr algn="just">
                        <a:lnSpc>
                          <a:spcPct val="115000"/>
                        </a:lnSpc>
                      </a:pPr>
                      <a:r>
                        <a:rPr lang="id-ID" sz="1000" kern="100">
                          <a:effectLst/>
                        </a:rPr>
                        <a:t>VCC</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VIN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6090614"/>
                  </a:ext>
                </a:extLst>
              </a:tr>
              <a:tr h="288000">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GND</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86104025"/>
                  </a:ext>
                </a:extLst>
              </a:tr>
              <a:tr h="288000">
                <a:tc>
                  <a:txBody>
                    <a:bodyPr/>
                    <a:lstStyle/>
                    <a:p>
                      <a:pPr algn="just">
                        <a:lnSpc>
                          <a:spcPct val="115000"/>
                        </a:lnSpc>
                      </a:pPr>
                      <a:r>
                        <a:rPr lang="id-ID" sz="1000" kern="100">
                          <a:effectLst/>
                        </a:rPr>
                        <a:t>A0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pPr>
                      <a:r>
                        <a:rPr lang="id-ID" sz="1000" kern="100">
                          <a:effectLst/>
                        </a:rPr>
                        <a:t>D32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50692118"/>
                  </a:ext>
                </a:extLst>
              </a:tr>
            </a:tbl>
          </a:graphicData>
        </a:graphic>
      </p:graphicFrame>
    </p:spTree>
    <p:extLst>
      <p:ext uri="{BB962C8B-B14F-4D97-AF65-F5344CB8AC3E}">
        <p14:creationId xmlns:p14="http://schemas.microsoft.com/office/powerpoint/2010/main" val="3567213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309">
            <a:extLst>
              <a:ext uri="{FF2B5EF4-FFF2-40B4-BE49-F238E27FC236}">
                <a16:creationId xmlns:a16="http://schemas.microsoft.com/office/drawing/2014/main" id="{AEA45FAA-8E61-E4C6-BD83-04D29884F840}"/>
              </a:ext>
            </a:extLst>
          </p:cNvPr>
          <p:cNvGrpSpPr/>
          <p:nvPr/>
        </p:nvGrpSpPr>
        <p:grpSpPr>
          <a:xfrm>
            <a:off x="1763688" y="1290474"/>
            <a:ext cx="5256584" cy="3066608"/>
            <a:chOff x="635000" y="1382713"/>
            <a:chExt cx="7869238" cy="4572000"/>
          </a:xfrm>
          <a:solidFill>
            <a:schemeClr val="accent4">
              <a:lumMod val="40000"/>
              <a:lumOff val="60000"/>
            </a:schemeClr>
          </a:solidFill>
        </p:grpSpPr>
        <p:sp>
          <p:nvSpPr>
            <p:cNvPr id="6" name="Freeform 8">
              <a:extLst>
                <a:ext uri="{FF2B5EF4-FFF2-40B4-BE49-F238E27FC236}">
                  <a16:creationId xmlns:a16="http://schemas.microsoft.com/office/drawing/2014/main" id="{1598173C-18AE-7058-8992-D795B4160D07}"/>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 name="Freeform 9">
              <a:extLst>
                <a:ext uri="{FF2B5EF4-FFF2-40B4-BE49-F238E27FC236}">
                  <a16:creationId xmlns:a16="http://schemas.microsoft.com/office/drawing/2014/main" id="{188B056E-0656-8E6A-FF0B-A914A23E7219}"/>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 name="Freeform 10">
              <a:extLst>
                <a:ext uri="{FF2B5EF4-FFF2-40B4-BE49-F238E27FC236}">
                  <a16:creationId xmlns:a16="http://schemas.microsoft.com/office/drawing/2014/main" id="{BC4C93E7-1D05-5155-B8B9-D4739C019024}"/>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 name="Freeform 11">
              <a:extLst>
                <a:ext uri="{FF2B5EF4-FFF2-40B4-BE49-F238E27FC236}">
                  <a16:creationId xmlns:a16="http://schemas.microsoft.com/office/drawing/2014/main" id="{C4A3312F-D766-4C35-7591-7A75F40C0F7F}"/>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 name="Text Placeholder 1">
            <a:extLst>
              <a:ext uri="{FF2B5EF4-FFF2-40B4-BE49-F238E27FC236}">
                <a16:creationId xmlns:a16="http://schemas.microsoft.com/office/drawing/2014/main" id="{73FA98B6-1247-8388-5F84-28F0D88A8199}"/>
              </a:ext>
            </a:extLst>
          </p:cNvPr>
          <p:cNvSpPr>
            <a:spLocks noGrp="1"/>
          </p:cNvSpPr>
          <p:nvPr>
            <p:ph type="body" sz="quarter" idx="10"/>
          </p:nvPr>
        </p:nvSpPr>
        <p:spPr>
          <a:xfrm>
            <a:off x="0" y="123478"/>
            <a:ext cx="9144000" cy="576064"/>
          </a:xfrm>
        </p:spPr>
        <p:txBody>
          <a:bodyPr/>
          <a:lstStyle/>
          <a:p>
            <a:r>
              <a:rPr lang="id-ID" sz="2400" b="1"/>
              <a:t>Perancangan Keseluruhan Sistem</a:t>
            </a:r>
            <a:endParaRPr lang="en-ID" sz="2400" b="1"/>
          </a:p>
        </p:txBody>
      </p:sp>
      <p:pic>
        <p:nvPicPr>
          <p:cNvPr id="3" name="Picture 2">
            <a:extLst>
              <a:ext uri="{FF2B5EF4-FFF2-40B4-BE49-F238E27FC236}">
                <a16:creationId xmlns:a16="http://schemas.microsoft.com/office/drawing/2014/main" id="{B969D7F9-F242-CA9E-BB93-DD2930F32C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23728" y="1203598"/>
            <a:ext cx="5104791" cy="3240360"/>
          </a:xfrm>
          <a:prstGeom prst="rect">
            <a:avLst/>
          </a:prstGeom>
        </p:spPr>
      </p:pic>
    </p:spTree>
    <p:extLst>
      <p:ext uri="{BB962C8B-B14F-4D97-AF65-F5344CB8AC3E}">
        <p14:creationId xmlns:p14="http://schemas.microsoft.com/office/powerpoint/2010/main" val="267719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31AE1CC-3969-3987-83A6-5313A8126EDE}"/>
              </a:ext>
            </a:extLst>
          </p:cNvPr>
          <p:cNvSpPr>
            <a:spLocks noGrp="1"/>
          </p:cNvSpPr>
          <p:nvPr>
            <p:ph type="body" sz="quarter" idx="10"/>
          </p:nvPr>
        </p:nvSpPr>
        <p:spPr>
          <a:xfrm>
            <a:off x="467544" y="555526"/>
            <a:ext cx="2448272" cy="1656184"/>
          </a:xfrm>
        </p:spPr>
        <p:txBody>
          <a:bodyPr/>
          <a:lstStyle/>
          <a:p>
            <a:pPr algn="l"/>
            <a:r>
              <a:rPr lang="id-ID" sz="3200" b="1"/>
              <a:t>Diagram    Alir Sistem</a:t>
            </a:r>
            <a:endParaRPr lang="en-ID" sz="3200" b="1"/>
          </a:p>
        </p:txBody>
      </p:sp>
      <p:pic>
        <p:nvPicPr>
          <p:cNvPr id="5" name="Picture 4">
            <a:extLst>
              <a:ext uri="{FF2B5EF4-FFF2-40B4-BE49-F238E27FC236}">
                <a16:creationId xmlns:a16="http://schemas.microsoft.com/office/drawing/2014/main" id="{0A4AF480-4703-3FDF-3A35-EB46583C2D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57" b="2157"/>
          <a:stretch/>
        </p:blipFill>
        <p:spPr>
          <a:xfrm>
            <a:off x="4283968" y="91986"/>
            <a:ext cx="2930132" cy="5020022"/>
          </a:xfrm>
          <a:prstGeom prst="rect">
            <a:avLst/>
          </a:prstGeom>
        </p:spPr>
      </p:pic>
    </p:spTree>
    <p:extLst>
      <p:ext uri="{BB962C8B-B14F-4D97-AF65-F5344CB8AC3E}">
        <p14:creationId xmlns:p14="http://schemas.microsoft.com/office/powerpoint/2010/main" val="183823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25084" y="2283718"/>
            <a:ext cx="5018916" cy="576064"/>
          </a:xfrm>
        </p:spPr>
        <p:txBody>
          <a:bodyPr/>
          <a:lstStyle/>
          <a:p>
            <a:r>
              <a:rPr lang="id-ID" altLang="ko-KR" b="1"/>
              <a:t>Implementasi</a:t>
            </a:r>
            <a:endParaRPr lang="ko-KR" altLang="en-US" b="1" dirty="0"/>
          </a:p>
        </p:txBody>
      </p:sp>
    </p:spTree>
    <p:extLst>
      <p:ext uri="{BB962C8B-B14F-4D97-AF65-F5344CB8AC3E}">
        <p14:creationId xmlns:p14="http://schemas.microsoft.com/office/powerpoint/2010/main" val="1043985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25084" y="2283718"/>
            <a:ext cx="5018916" cy="576064"/>
          </a:xfrm>
        </p:spPr>
        <p:txBody>
          <a:bodyPr/>
          <a:lstStyle/>
          <a:p>
            <a:r>
              <a:rPr lang="id-ID" altLang="ko-KR" b="1"/>
              <a:t>Latar Belakang</a:t>
            </a:r>
            <a:endParaRPr lang="ko-KR" altLang="en-US" b="1" dirty="0"/>
          </a:p>
        </p:txBody>
      </p:sp>
    </p:spTree>
    <p:extLst>
      <p:ext uri="{BB962C8B-B14F-4D97-AF65-F5344CB8AC3E}">
        <p14:creationId xmlns:p14="http://schemas.microsoft.com/office/powerpoint/2010/main" val="3101234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7544" y="555526"/>
            <a:ext cx="2520280" cy="1368152"/>
          </a:xfrm>
        </p:spPr>
        <p:txBody>
          <a:bodyPr/>
          <a:lstStyle/>
          <a:p>
            <a:r>
              <a:rPr lang="id-ID" altLang="ko-KR" sz="2800" b="1"/>
              <a:t>Implementasi Perangkat Keras</a:t>
            </a:r>
            <a:endParaRPr lang="ko-KR" altLang="en-US" sz="2800" b="1" dirty="0"/>
          </a:p>
        </p:txBody>
      </p:sp>
      <p:sp>
        <p:nvSpPr>
          <p:cNvPr id="6" name="TextBox 5"/>
          <p:cNvSpPr txBox="1"/>
          <p:nvPr/>
        </p:nvSpPr>
        <p:spPr>
          <a:xfrm>
            <a:off x="3365782" y="4011910"/>
            <a:ext cx="5024209"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Implementasi Pompa Air Otomatis dan Buzzer</a:t>
            </a:r>
            <a:endParaRPr lang="ko-KR" altLang="en-US" sz="1200" b="1" dirty="0">
              <a:solidFill>
                <a:schemeClr val="tx1">
                  <a:lumMod val="75000"/>
                  <a:lumOff val="25000"/>
                </a:schemeClr>
              </a:solidFill>
              <a:cs typeface="Arial" pitchFamily="34" charset="0"/>
            </a:endParaRPr>
          </a:p>
        </p:txBody>
      </p:sp>
      <p:pic>
        <p:nvPicPr>
          <p:cNvPr id="9" name="Picture 8">
            <a:extLst>
              <a:ext uri="{FF2B5EF4-FFF2-40B4-BE49-F238E27FC236}">
                <a16:creationId xmlns:a16="http://schemas.microsoft.com/office/drawing/2014/main" id="{44E5D1CB-B05E-482B-AD98-2BA078626F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915566"/>
            <a:ext cx="4051935" cy="2994660"/>
          </a:xfrm>
          <a:prstGeom prst="rect">
            <a:avLst/>
          </a:prstGeom>
        </p:spPr>
      </p:pic>
    </p:spTree>
    <p:extLst>
      <p:ext uri="{BB962C8B-B14F-4D97-AF65-F5344CB8AC3E}">
        <p14:creationId xmlns:p14="http://schemas.microsoft.com/office/powerpoint/2010/main" val="821830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7544" y="555526"/>
            <a:ext cx="2520280" cy="1368152"/>
          </a:xfrm>
        </p:spPr>
        <p:txBody>
          <a:bodyPr/>
          <a:lstStyle/>
          <a:p>
            <a:r>
              <a:rPr lang="id-ID" altLang="ko-KR" sz="2800" b="1"/>
              <a:t>Implementasi Perangkat Keras</a:t>
            </a:r>
            <a:endParaRPr lang="ko-KR" altLang="en-US" sz="2800" b="1" dirty="0"/>
          </a:p>
        </p:txBody>
      </p:sp>
      <p:sp>
        <p:nvSpPr>
          <p:cNvPr id="6" name="TextBox 5"/>
          <p:cNvSpPr txBox="1"/>
          <p:nvPr/>
        </p:nvSpPr>
        <p:spPr>
          <a:xfrm>
            <a:off x="2967909" y="2172724"/>
            <a:ext cx="3088169"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Implementasi Deteksi Nyala Api</a:t>
            </a:r>
            <a:endParaRPr lang="ko-KR" altLang="en-US" sz="1200" b="1" dirty="0">
              <a:solidFill>
                <a:schemeClr val="tx1">
                  <a:lumMod val="75000"/>
                  <a:lumOff val="25000"/>
                </a:schemeClr>
              </a:solidFill>
              <a:cs typeface="Arial" pitchFamily="34" charset="0"/>
            </a:endParaRPr>
          </a:p>
        </p:txBody>
      </p:sp>
      <p:pic>
        <p:nvPicPr>
          <p:cNvPr id="3" name="Picture 2">
            <a:extLst>
              <a:ext uri="{FF2B5EF4-FFF2-40B4-BE49-F238E27FC236}">
                <a16:creationId xmlns:a16="http://schemas.microsoft.com/office/drawing/2014/main" id="{2B0DEF11-6D20-F23A-5E25-8A3BEE7512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52" t="3275" r="2397" b="4006"/>
          <a:stretch/>
        </p:blipFill>
        <p:spPr bwMode="auto">
          <a:xfrm>
            <a:off x="3255366" y="555526"/>
            <a:ext cx="2441248" cy="1584176"/>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06DA91B-C001-5F3F-9535-44881D0A96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44" r="2127" b="2072"/>
          <a:stretch/>
        </p:blipFill>
        <p:spPr bwMode="auto">
          <a:xfrm>
            <a:off x="6300192" y="555526"/>
            <a:ext cx="2148800" cy="2161009"/>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7771EBBE-3180-7D99-7A56-23E99145E750}"/>
              </a:ext>
            </a:extLst>
          </p:cNvPr>
          <p:cNvSpPr txBox="1"/>
          <p:nvPr/>
        </p:nvSpPr>
        <p:spPr>
          <a:xfrm>
            <a:off x="5830507" y="2745824"/>
            <a:ext cx="3088169"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Implementasi Deteksi Suhu Tinggi</a:t>
            </a:r>
            <a:endParaRPr lang="ko-KR" altLang="en-US" sz="1200" b="1" dirty="0">
              <a:solidFill>
                <a:schemeClr val="tx1">
                  <a:lumMod val="75000"/>
                  <a:lumOff val="25000"/>
                </a:schemeClr>
              </a:solidFill>
              <a:cs typeface="Arial" pitchFamily="34" charset="0"/>
            </a:endParaRPr>
          </a:p>
        </p:txBody>
      </p:sp>
      <p:pic>
        <p:nvPicPr>
          <p:cNvPr id="10" name="Picture 9">
            <a:extLst>
              <a:ext uri="{FF2B5EF4-FFF2-40B4-BE49-F238E27FC236}">
                <a16:creationId xmlns:a16="http://schemas.microsoft.com/office/drawing/2014/main" id="{0DFA3832-506B-C77D-D85D-875DAD5AAB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918" y="2693778"/>
            <a:ext cx="2509110" cy="1709651"/>
          </a:xfrm>
          <a:prstGeom prst="rect">
            <a:avLst/>
          </a:prstGeom>
        </p:spPr>
      </p:pic>
      <p:sp>
        <p:nvSpPr>
          <p:cNvPr id="11" name="TextBox 10">
            <a:extLst>
              <a:ext uri="{FF2B5EF4-FFF2-40B4-BE49-F238E27FC236}">
                <a16:creationId xmlns:a16="http://schemas.microsoft.com/office/drawing/2014/main" id="{3EE66577-2DB6-753D-9B15-0B15F871506E}"/>
              </a:ext>
            </a:extLst>
          </p:cNvPr>
          <p:cNvSpPr txBox="1"/>
          <p:nvPr/>
        </p:nvSpPr>
        <p:spPr>
          <a:xfrm>
            <a:off x="2977388" y="4432718"/>
            <a:ext cx="3088169"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Implementasi Deteksi Kadar Gas</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582822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7544" y="555526"/>
            <a:ext cx="2520280" cy="1368152"/>
          </a:xfrm>
        </p:spPr>
        <p:txBody>
          <a:bodyPr/>
          <a:lstStyle/>
          <a:p>
            <a:r>
              <a:rPr lang="id-ID" altLang="ko-KR" sz="2800" b="1"/>
              <a:t>Implementasi Perangkat Keras</a:t>
            </a:r>
            <a:endParaRPr lang="ko-KR" altLang="en-US" sz="2800" b="1" dirty="0"/>
          </a:p>
        </p:txBody>
      </p:sp>
      <p:sp>
        <p:nvSpPr>
          <p:cNvPr id="6" name="TextBox 5"/>
          <p:cNvSpPr txBox="1"/>
          <p:nvPr/>
        </p:nvSpPr>
        <p:spPr>
          <a:xfrm>
            <a:off x="3365782" y="4011910"/>
            <a:ext cx="5024209"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Implementasi Keseluruhan Sistem</a:t>
            </a:r>
            <a:endParaRPr lang="ko-KR" altLang="en-US" sz="1200" b="1" dirty="0">
              <a:solidFill>
                <a:schemeClr val="tx1">
                  <a:lumMod val="75000"/>
                  <a:lumOff val="25000"/>
                </a:schemeClr>
              </a:solidFill>
              <a:cs typeface="Arial" pitchFamily="34" charset="0"/>
            </a:endParaRPr>
          </a:p>
        </p:txBody>
      </p:sp>
      <p:pic>
        <p:nvPicPr>
          <p:cNvPr id="3" name="Picture 2">
            <a:extLst>
              <a:ext uri="{FF2B5EF4-FFF2-40B4-BE49-F238E27FC236}">
                <a16:creationId xmlns:a16="http://schemas.microsoft.com/office/drawing/2014/main" id="{CFAD2ED5-7CD6-81E4-C9FA-B193C7A588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5" t="2757" r="2865" b="1647"/>
          <a:stretch/>
        </p:blipFill>
        <p:spPr bwMode="auto">
          <a:xfrm>
            <a:off x="4084664" y="988945"/>
            <a:ext cx="3586443" cy="2995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1829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7544" y="555526"/>
            <a:ext cx="2520280" cy="1368152"/>
          </a:xfrm>
        </p:spPr>
        <p:txBody>
          <a:bodyPr/>
          <a:lstStyle/>
          <a:p>
            <a:r>
              <a:rPr lang="id-ID" altLang="ko-KR" sz="2800" b="1"/>
              <a:t>Implementasi Perangkat Lunak</a:t>
            </a:r>
            <a:endParaRPr lang="ko-KR" altLang="en-US" sz="2800" b="1" dirty="0"/>
          </a:p>
        </p:txBody>
      </p:sp>
      <p:sp>
        <p:nvSpPr>
          <p:cNvPr id="6" name="TextBox 5"/>
          <p:cNvSpPr txBox="1"/>
          <p:nvPr/>
        </p:nvSpPr>
        <p:spPr>
          <a:xfrm>
            <a:off x="3144313" y="3614419"/>
            <a:ext cx="1512168" cy="461665"/>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Implementasi</a:t>
            </a:r>
          </a:p>
          <a:p>
            <a:pPr algn="ctr"/>
            <a:r>
              <a:rPr lang="id-ID" altLang="ko-KR" sz="1200" b="1">
                <a:solidFill>
                  <a:schemeClr val="tx1">
                    <a:lumMod val="75000"/>
                    <a:lumOff val="25000"/>
                  </a:schemeClr>
                </a:solidFill>
                <a:cs typeface="Arial" pitchFamily="34" charset="0"/>
              </a:rPr>
              <a:t>Splashscreen</a:t>
            </a:r>
            <a:endParaRPr lang="ko-KR" altLang="en-US" sz="1200" b="1" dirty="0">
              <a:solidFill>
                <a:schemeClr val="tx1">
                  <a:lumMod val="75000"/>
                  <a:lumOff val="25000"/>
                </a:schemeClr>
              </a:solidFill>
              <a:cs typeface="Arial" pitchFamily="34" charset="0"/>
            </a:endParaRPr>
          </a:p>
        </p:txBody>
      </p:sp>
      <p:pic>
        <p:nvPicPr>
          <p:cNvPr id="4" name="Picture 3">
            <a:extLst>
              <a:ext uri="{FF2B5EF4-FFF2-40B4-BE49-F238E27FC236}">
                <a16:creationId xmlns:a16="http://schemas.microsoft.com/office/drawing/2014/main" id="{FA5AF6DF-E549-AD95-0172-EBE2AE1D7C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320" y="555525"/>
            <a:ext cx="1403985" cy="2963545"/>
          </a:xfrm>
          <a:prstGeom prst="rect">
            <a:avLst/>
          </a:prstGeom>
        </p:spPr>
      </p:pic>
      <p:pic>
        <p:nvPicPr>
          <p:cNvPr id="7" name="Picture 6">
            <a:extLst>
              <a:ext uri="{FF2B5EF4-FFF2-40B4-BE49-F238E27FC236}">
                <a16:creationId xmlns:a16="http://schemas.microsoft.com/office/drawing/2014/main" id="{FD44FBA0-6868-FF81-691E-72BF55A69B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5688" y="555526"/>
            <a:ext cx="1403985" cy="2963545"/>
          </a:xfrm>
          <a:prstGeom prst="rect">
            <a:avLst/>
          </a:prstGeom>
        </p:spPr>
      </p:pic>
      <p:sp>
        <p:nvSpPr>
          <p:cNvPr id="8" name="TextBox 7">
            <a:extLst>
              <a:ext uri="{FF2B5EF4-FFF2-40B4-BE49-F238E27FC236}">
                <a16:creationId xmlns:a16="http://schemas.microsoft.com/office/drawing/2014/main" id="{6A56AC8C-7DA9-1FB0-3553-1FFFF2CD3C20}"/>
              </a:ext>
            </a:extLst>
          </p:cNvPr>
          <p:cNvSpPr txBox="1"/>
          <p:nvPr/>
        </p:nvSpPr>
        <p:spPr>
          <a:xfrm>
            <a:off x="5148064" y="3579862"/>
            <a:ext cx="1512168" cy="461665"/>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Implementasi</a:t>
            </a:r>
          </a:p>
          <a:p>
            <a:pPr algn="ctr"/>
            <a:r>
              <a:rPr lang="id-ID" altLang="ko-KR" sz="1200" b="1">
                <a:solidFill>
                  <a:schemeClr val="tx1">
                    <a:lumMod val="75000"/>
                    <a:lumOff val="25000"/>
                  </a:schemeClr>
                </a:solidFill>
                <a:cs typeface="Arial" pitchFamily="34" charset="0"/>
              </a:rPr>
              <a:t>Login Page</a:t>
            </a:r>
            <a:endParaRPr lang="ko-KR" altLang="en-US" sz="1200" b="1" dirty="0">
              <a:solidFill>
                <a:schemeClr val="tx1">
                  <a:lumMod val="75000"/>
                  <a:lumOff val="25000"/>
                </a:schemeClr>
              </a:solidFill>
              <a:cs typeface="Arial" pitchFamily="34" charset="0"/>
            </a:endParaRPr>
          </a:p>
        </p:txBody>
      </p:sp>
      <p:pic>
        <p:nvPicPr>
          <p:cNvPr id="9" name="Picture 8">
            <a:extLst>
              <a:ext uri="{FF2B5EF4-FFF2-40B4-BE49-F238E27FC236}">
                <a16:creationId xmlns:a16="http://schemas.microsoft.com/office/drawing/2014/main" id="{A9CC7CB0-2C94-9129-1C15-C4DC14B616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8250" y="555525"/>
            <a:ext cx="1403985" cy="2963545"/>
          </a:xfrm>
          <a:prstGeom prst="rect">
            <a:avLst/>
          </a:prstGeom>
        </p:spPr>
      </p:pic>
      <p:sp>
        <p:nvSpPr>
          <p:cNvPr id="10" name="TextBox 9">
            <a:extLst>
              <a:ext uri="{FF2B5EF4-FFF2-40B4-BE49-F238E27FC236}">
                <a16:creationId xmlns:a16="http://schemas.microsoft.com/office/drawing/2014/main" id="{067AD76B-053A-52E4-F22D-5CAE043E6FB3}"/>
              </a:ext>
            </a:extLst>
          </p:cNvPr>
          <p:cNvSpPr txBox="1"/>
          <p:nvPr/>
        </p:nvSpPr>
        <p:spPr>
          <a:xfrm>
            <a:off x="7092280" y="3579861"/>
            <a:ext cx="1512168" cy="461665"/>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Implementasi</a:t>
            </a:r>
          </a:p>
          <a:p>
            <a:pPr algn="ctr"/>
            <a:r>
              <a:rPr lang="id-ID" altLang="ko-KR" sz="1200" b="1">
                <a:solidFill>
                  <a:schemeClr val="tx1">
                    <a:lumMod val="75000"/>
                    <a:lumOff val="25000"/>
                  </a:schemeClr>
                </a:solidFill>
                <a:cs typeface="Arial" pitchFamily="34" charset="0"/>
              </a:rPr>
              <a:t>Halaman Beranda</a:t>
            </a:r>
            <a:endParaRPr lang="ko-KR" altLang="en-US" sz="12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180583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7544" y="555526"/>
            <a:ext cx="2520280" cy="1368152"/>
          </a:xfrm>
        </p:spPr>
        <p:txBody>
          <a:bodyPr/>
          <a:lstStyle/>
          <a:p>
            <a:r>
              <a:rPr lang="id-ID" altLang="ko-KR" sz="2800" b="1"/>
              <a:t>Implementasi Perangkat Lunak</a:t>
            </a:r>
            <a:endParaRPr lang="ko-KR" altLang="en-US" sz="2800" b="1" dirty="0"/>
          </a:p>
        </p:txBody>
      </p:sp>
      <p:sp>
        <p:nvSpPr>
          <p:cNvPr id="6" name="TextBox 5"/>
          <p:cNvSpPr txBox="1"/>
          <p:nvPr/>
        </p:nvSpPr>
        <p:spPr>
          <a:xfrm>
            <a:off x="3144313" y="3614419"/>
            <a:ext cx="1512168" cy="461665"/>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Implementasi</a:t>
            </a:r>
          </a:p>
          <a:p>
            <a:pPr algn="ctr"/>
            <a:r>
              <a:rPr lang="id-ID" altLang="ko-KR" sz="1200" b="1">
                <a:solidFill>
                  <a:schemeClr val="tx1">
                    <a:lumMod val="75000"/>
                    <a:lumOff val="25000"/>
                  </a:schemeClr>
                </a:solidFill>
                <a:cs typeface="Arial" pitchFamily="34" charset="0"/>
              </a:rPr>
              <a:t>Push Notification</a:t>
            </a:r>
            <a:endParaRPr lang="ko-KR" altLang="en-US" sz="1200" b="1" dirty="0">
              <a:solidFill>
                <a:schemeClr val="tx1">
                  <a:lumMod val="75000"/>
                  <a:lumOff val="25000"/>
                </a:schemeClr>
              </a:solidFill>
              <a:cs typeface="Arial" pitchFamily="34" charset="0"/>
            </a:endParaRPr>
          </a:p>
        </p:txBody>
      </p:sp>
      <p:pic>
        <p:nvPicPr>
          <p:cNvPr id="4" name="Picture 3">
            <a:extLst>
              <a:ext uri="{FF2B5EF4-FFF2-40B4-BE49-F238E27FC236}">
                <a16:creationId xmlns:a16="http://schemas.microsoft.com/office/drawing/2014/main" id="{FA5AF6DF-E549-AD95-0172-EBE2AE1D7C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6320" y="555525"/>
            <a:ext cx="1403985" cy="2963545"/>
          </a:xfrm>
          <a:prstGeom prst="rect">
            <a:avLst/>
          </a:prstGeom>
        </p:spPr>
      </p:pic>
      <p:pic>
        <p:nvPicPr>
          <p:cNvPr id="3" name="Picture 2">
            <a:extLst>
              <a:ext uri="{FF2B5EF4-FFF2-40B4-BE49-F238E27FC236}">
                <a16:creationId xmlns:a16="http://schemas.microsoft.com/office/drawing/2014/main" id="{C307B9F6-50C9-2AF5-9101-6E216B2DD8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3848" y="555526"/>
            <a:ext cx="1403985" cy="2963545"/>
          </a:xfrm>
          <a:prstGeom prst="rect">
            <a:avLst/>
          </a:prstGeom>
        </p:spPr>
      </p:pic>
    </p:spTree>
    <p:extLst>
      <p:ext uri="{BB962C8B-B14F-4D97-AF65-F5344CB8AC3E}">
        <p14:creationId xmlns:p14="http://schemas.microsoft.com/office/powerpoint/2010/main" val="141178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25084" y="2283718"/>
            <a:ext cx="5018916" cy="576064"/>
          </a:xfrm>
        </p:spPr>
        <p:txBody>
          <a:bodyPr/>
          <a:lstStyle/>
          <a:p>
            <a:r>
              <a:rPr lang="id-ID" altLang="ko-KR" b="1"/>
              <a:t>Pengujian</a:t>
            </a:r>
            <a:endParaRPr lang="ko-KR" altLang="en-US" b="1" dirty="0"/>
          </a:p>
        </p:txBody>
      </p:sp>
    </p:spTree>
    <p:extLst>
      <p:ext uri="{BB962C8B-B14F-4D97-AF65-F5344CB8AC3E}">
        <p14:creationId xmlns:p14="http://schemas.microsoft.com/office/powerpoint/2010/main" val="2589301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19D9216-A9B0-0AF0-99AA-7944A3EFEC3A}"/>
              </a:ext>
            </a:extLst>
          </p:cNvPr>
          <p:cNvGraphicFramePr>
            <a:graphicFrameLocks noGrp="1"/>
          </p:cNvGraphicFramePr>
          <p:nvPr>
            <p:extLst>
              <p:ext uri="{D42A27DB-BD31-4B8C-83A1-F6EECF244321}">
                <p14:modId xmlns:p14="http://schemas.microsoft.com/office/powerpoint/2010/main" val="2090461104"/>
              </p:ext>
            </p:extLst>
          </p:nvPr>
        </p:nvGraphicFramePr>
        <p:xfrm>
          <a:off x="395535" y="2284575"/>
          <a:ext cx="3256915" cy="792000"/>
        </p:xfrm>
        <a:graphic>
          <a:graphicData uri="http://schemas.openxmlformats.org/drawingml/2006/table">
            <a:tbl>
              <a:tblPr firstRow="1" firstCol="1" bandRow="1">
                <a:tableStyleId>{5C22544A-7EE6-4342-B048-85BDC9FD1C3A}</a:tableStyleId>
              </a:tblPr>
              <a:tblGrid>
                <a:gridCol w="397260">
                  <a:extLst>
                    <a:ext uri="{9D8B030D-6E8A-4147-A177-3AD203B41FA5}">
                      <a16:colId xmlns:a16="http://schemas.microsoft.com/office/drawing/2014/main" val="1838130882"/>
                    </a:ext>
                  </a:extLst>
                </a:gridCol>
                <a:gridCol w="817044">
                  <a:extLst>
                    <a:ext uri="{9D8B030D-6E8A-4147-A177-3AD203B41FA5}">
                      <a16:colId xmlns:a16="http://schemas.microsoft.com/office/drawing/2014/main" val="1524057970"/>
                    </a:ext>
                  </a:extLst>
                </a:gridCol>
                <a:gridCol w="817044">
                  <a:extLst>
                    <a:ext uri="{9D8B030D-6E8A-4147-A177-3AD203B41FA5}">
                      <a16:colId xmlns:a16="http://schemas.microsoft.com/office/drawing/2014/main" val="3983834415"/>
                    </a:ext>
                  </a:extLst>
                </a:gridCol>
                <a:gridCol w="1225567">
                  <a:extLst>
                    <a:ext uri="{9D8B030D-6E8A-4147-A177-3AD203B41FA5}">
                      <a16:colId xmlns:a16="http://schemas.microsoft.com/office/drawing/2014/main" val="875054267"/>
                    </a:ext>
                  </a:extLst>
                </a:gridCol>
              </a:tblGrid>
              <a:tr h="264000">
                <a:tc>
                  <a:txBody>
                    <a:bodyPr/>
                    <a:lstStyle/>
                    <a:p>
                      <a:pPr algn="ctr">
                        <a:lnSpc>
                          <a:spcPct val="115000"/>
                        </a:lnSpc>
                        <a:spcAft>
                          <a:spcPts val="1000"/>
                        </a:spcAft>
                      </a:pPr>
                      <a:r>
                        <a:rPr lang="id-ID" sz="1050" kern="100">
                          <a:effectLst/>
                        </a:rPr>
                        <a:t>No</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50" kern="100">
                          <a:effectLst/>
                        </a:rPr>
                        <a:t>Jarak (cm)</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50" kern="100">
                          <a:effectLst/>
                        </a:rPr>
                        <a:t>Bahan Uji</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50" kern="100">
                          <a:effectLst/>
                        </a:rPr>
                        <a:t>Keterangan</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50288397"/>
                  </a:ext>
                </a:extLst>
              </a:tr>
              <a:tr h="264000">
                <a:tc>
                  <a:txBody>
                    <a:bodyPr/>
                    <a:lstStyle/>
                    <a:p>
                      <a:pPr algn="ctr">
                        <a:lnSpc>
                          <a:spcPct val="115000"/>
                        </a:lnSpc>
                        <a:spcAft>
                          <a:spcPts val="1000"/>
                        </a:spcAft>
                      </a:pPr>
                      <a:r>
                        <a:rPr lang="id-ID" sz="1050" kern="100">
                          <a:effectLst/>
                        </a:rPr>
                        <a:t>1</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50" kern="100">
                          <a:effectLst/>
                        </a:rPr>
                        <a:t>20</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50" kern="100">
                          <a:effectLst/>
                        </a:rPr>
                        <a:t>Lilin</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50" kern="100">
                          <a:effectLst/>
                        </a:rPr>
                        <a:t>Api Terdeteksi</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17979064"/>
                  </a:ext>
                </a:extLst>
              </a:tr>
              <a:tr h="264000">
                <a:tc>
                  <a:txBody>
                    <a:bodyPr/>
                    <a:lstStyle/>
                    <a:p>
                      <a:pPr algn="ctr">
                        <a:lnSpc>
                          <a:spcPct val="115000"/>
                        </a:lnSpc>
                        <a:spcAft>
                          <a:spcPts val="1000"/>
                        </a:spcAft>
                      </a:pPr>
                      <a:r>
                        <a:rPr lang="id-ID" sz="1050" kern="100">
                          <a:effectLst/>
                        </a:rPr>
                        <a:t>2</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50" kern="100">
                          <a:effectLst/>
                        </a:rPr>
                        <a:t>20</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50" kern="100">
                          <a:effectLst/>
                        </a:rPr>
                        <a:t>Video Api</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50" kern="100">
                          <a:effectLst/>
                        </a:rPr>
                        <a:t>Tidak Terdeteksi</a:t>
                      </a:r>
                      <a:endParaRPr lang="en-ID"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23907653"/>
                  </a:ext>
                </a:extLst>
              </a:tr>
            </a:tbl>
          </a:graphicData>
        </a:graphic>
      </p:graphicFrame>
      <p:sp>
        <p:nvSpPr>
          <p:cNvPr id="2" name="Text Placeholder 1">
            <a:extLst>
              <a:ext uri="{FF2B5EF4-FFF2-40B4-BE49-F238E27FC236}">
                <a16:creationId xmlns:a16="http://schemas.microsoft.com/office/drawing/2014/main" id="{FA6CADF2-7433-0316-F35C-1191B5853320}"/>
              </a:ext>
            </a:extLst>
          </p:cNvPr>
          <p:cNvSpPr>
            <a:spLocks noGrp="1"/>
          </p:cNvSpPr>
          <p:nvPr>
            <p:ph type="body" sz="quarter" idx="10"/>
          </p:nvPr>
        </p:nvSpPr>
        <p:spPr/>
        <p:txBody>
          <a:bodyPr/>
          <a:lstStyle/>
          <a:p>
            <a:r>
              <a:rPr lang="id-ID" sz="2400" b="1"/>
              <a:t>Pengujian Pembacaan Flame Sensor</a:t>
            </a:r>
            <a:endParaRPr lang="en-ID" sz="2400" b="1"/>
          </a:p>
        </p:txBody>
      </p:sp>
      <p:pic>
        <p:nvPicPr>
          <p:cNvPr id="4" name="Picture 3">
            <a:extLst>
              <a:ext uri="{FF2B5EF4-FFF2-40B4-BE49-F238E27FC236}">
                <a16:creationId xmlns:a16="http://schemas.microsoft.com/office/drawing/2014/main" id="{558549AE-61D6-E673-61AE-7E272841D4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151" t="3895" r="6343" b="10082"/>
          <a:stretch/>
        </p:blipFill>
        <p:spPr bwMode="auto">
          <a:xfrm>
            <a:off x="395536" y="1328420"/>
            <a:ext cx="3256915" cy="2486660"/>
          </a:xfrm>
          <a:prstGeom prst="rect">
            <a:avLst/>
          </a:prstGeom>
          <a:ln>
            <a:noFill/>
          </a:ln>
          <a:extLst>
            <a:ext uri="{53640926-AAD7-44D8-BBD7-CCE9431645EC}">
              <a14:shadowObscured xmlns:a14="http://schemas.microsoft.com/office/drawing/2010/main"/>
            </a:ext>
          </a:extLst>
        </p:spPr>
      </p:pic>
      <p:graphicFrame>
        <p:nvGraphicFramePr>
          <p:cNvPr id="6" name="Table 5">
            <a:extLst>
              <a:ext uri="{FF2B5EF4-FFF2-40B4-BE49-F238E27FC236}">
                <a16:creationId xmlns:a16="http://schemas.microsoft.com/office/drawing/2014/main" id="{C63A19E2-7864-BBB8-87E4-6481DE0507C1}"/>
              </a:ext>
            </a:extLst>
          </p:cNvPr>
          <p:cNvGraphicFramePr>
            <a:graphicFrameLocks noGrp="1"/>
          </p:cNvGraphicFramePr>
          <p:nvPr>
            <p:extLst>
              <p:ext uri="{D42A27DB-BD31-4B8C-83A1-F6EECF244321}">
                <p14:modId xmlns:p14="http://schemas.microsoft.com/office/powerpoint/2010/main" val="1292887093"/>
              </p:ext>
            </p:extLst>
          </p:nvPr>
        </p:nvGraphicFramePr>
        <p:xfrm>
          <a:off x="4067944" y="940590"/>
          <a:ext cx="4859999" cy="3262319"/>
        </p:xfrm>
        <a:graphic>
          <a:graphicData uri="http://schemas.openxmlformats.org/drawingml/2006/table">
            <a:tbl>
              <a:tblPr firstRow="1" firstCol="1" bandRow="1">
                <a:tableStyleId>{5C22544A-7EE6-4342-B048-85BDC9FD1C3A}</a:tableStyleId>
              </a:tblPr>
              <a:tblGrid>
                <a:gridCol w="360040">
                  <a:extLst>
                    <a:ext uri="{9D8B030D-6E8A-4147-A177-3AD203B41FA5}">
                      <a16:colId xmlns:a16="http://schemas.microsoft.com/office/drawing/2014/main" val="2470689738"/>
                    </a:ext>
                  </a:extLst>
                </a:gridCol>
                <a:gridCol w="576064">
                  <a:extLst>
                    <a:ext uri="{9D8B030D-6E8A-4147-A177-3AD203B41FA5}">
                      <a16:colId xmlns:a16="http://schemas.microsoft.com/office/drawing/2014/main" val="2748401952"/>
                    </a:ext>
                  </a:extLst>
                </a:gridCol>
                <a:gridCol w="801841">
                  <a:extLst>
                    <a:ext uri="{9D8B030D-6E8A-4147-A177-3AD203B41FA5}">
                      <a16:colId xmlns:a16="http://schemas.microsoft.com/office/drawing/2014/main" val="3206480834"/>
                    </a:ext>
                  </a:extLst>
                </a:gridCol>
                <a:gridCol w="556142">
                  <a:extLst>
                    <a:ext uri="{9D8B030D-6E8A-4147-A177-3AD203B41FA5}">
                      <a16:colId xmlns:a16="http://schemas.microsoft.com/office/drawing/2014/main" val="1090984755"/>
                    </a:ext>
                  </a:extLst>
                </a:gridCol>
                <a:gridCol w="486623">
                  <a:extLst>
                    <a:ext uri="{9D8B030D-6E8A-4147-A177-3AD203B41FA5}">
                      <a16:colId xmlns:a16="http://schemas.microsoft.com/office/drawing/2014/main" val="1305543637"/>
                    </a:ext>
                  </a:extLst>
                </a:gridCol>
                <a:gridCol w="973250">
                  <a:extLst>
                    <a:ext uri="{9D8B030D-6E8A-4147-A177-3AD203B41FA5}">
                      <a16:colId xmlns:a16="http://schemas.microsoft.com/office/drawing/2014/main" val="1957153679"/>
                    </a:ext>
                  </a:extLst>
                </a:gridCol>
                <a:gridCol w="1106039">
                  <a:extLst>
                    <a:ext uri="{9D8B030D-6E8A-4147-A177-3AD203B41FA5}">
                      <a16:colId xmlns:a16="http://schemas.microsoft.com/office/drawing/2014/main" val="4129310025"/>
                    </a:ext>
                  </a:extLst>
                </a:gridCol>
              </a:tblGrid>
              <a:tr h="444104">
                <a:tc>
                  <a:txBody>
                    <a:bodyPr/>
                    <a:lstStyle/>
                    <a:p>
                      <a:pPr algn="ctr">
                        <a:lnSpc>
                          <a:spcPct val="115000"/>
                        </a:lnSpc>
                        <a:spcAft>
                          <a:spcPts val="1000"/>
                        </a:spcAft>
                      </a:pPr>
                      <a:r>
                        <a:rPr lang="id-ID" sz="1000" kern="100">
                          <a:effectLst/>
                        </a:rPr>
                        <a:t>No</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Jarak   (cm)</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Nilai          Sensor</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Buzzer</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Water Pump</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Keterangan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Delay Notifikasi (s)</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2632943330"/>
                  </a:ext>
                </a:extLst>
              </a:tr>
              <a:tr h="187881">
                <a:tc>
                  <a:txBody>
                    <a:bodyPr/>
                    <a:lstStyle/>
                    <a:p>
                      <a:pPr algn="ctr">
                        <a:lnSpc>
                          <a:spcPct val="115000"/>
                        </a:lnSpc>
                        <a:spcAft>
                          <a:spcPts val="1000"/>
                        </a:spcAft>
                      </a:pPr>
                      <a:r>
                        <a:rPr lang="id-ID" sz="1000" kern="100">
                          <a:effectLst/>
                        </a:rPr>
                        <a:t>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2,56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1451205826"/>
                  </a:ext>
                </a:extLst>
              </a:tr>
              <a:tr h="187881">
                <a:tc>
                  <a:txBody>
                    <a:bodyPr/>
                    <a:lstStyle/>
                    <a:p>
                      <a:pPr algn="ctr">
                        <a:lnSpc>
                          <a:spcPct val="115000"/>
                        </a:lnSpc>
                        <a:spcAft>
                          <a:spcPts val="1000"/>
                        </a:spcAft>
                      </a:pPr>
                      <a:r>
                        <a:rPr lang="id-ID" sz="1000" kern="100">
                          <a:effectLst/>
                        </a:rPr>
                        <a:t>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10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3,82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1733024408"/>
                  </a:ext>
                </a:extLst>
              </a:tr>
              <a:tr h="187881">
                <a:tc>
                  <a:txBody>
                    <a:bodyPr/>
                    <a:lstStyle/>
                    <a:p>
                      <a:pPr algn="ctr">
                        <a:lnSpc>
                          <a:spcPct val="115000"/>
                        </a:lnSpc>
                        <a:spcAft>
                          <a:spcPts val="1000"/>
                        </a:spcAft>
                      </a:pPr>
                      <a:r>
                        <a:rPr lang="id-ID" sz="1000" kern="100">
                          <a:effectLst/>
                        </a:rPr>
                        <a:t>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15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4,27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1162789385"/>
                  </a:ext>
                </a:extLst>
              </a:tr>
              <a:tr h="187881">
                <a:tc>
                  <a:txBody>
                    <a:bodyPr/>
                    <a:lstStyle/>
                    <a:p>
                      <a:pPr algn="ctr">
                        <a:lnSpc>
                          <a:spcPct val="115000"/>
                        </a:lnSpc>
                        <a:spcAft>
                          <a:spcPts val="1000"/>
                        </a:spcAft>
                      </a:pPr>
                      <a:r>
                        <a:rPr lang="id-ID" sz="1000" kern="100">
                          <a:effectLst/>
                        </a:rPr>
                        <a:t>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20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5,23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3537229319"/>
                  </a:ext>
                </a:extLst>
              </a:tr>
              <a:tr h="187881">
                <a:tc>
                  <a:txBody>
                    <a:bodyPr/>
                    <a:lstStyle/>
                    <a:p>
                      <a:pPr algn="ctr">
                        <a:lnSpc>
                          <a:spcPct val="115000"/>
                        </a:lnSpc>
                        <a:spcAft>
                          <a:spcPts val="1000"/>
                        </a:spcAft>
                      </a:pPr>
                      <a:r>
                        <a:rPr lang="id-ID" sz="1000" kern="100">
                          <a:effectLst/>
                        </a:rPr>
                        <a:t>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25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5,34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214650112"/>
                  </a:ext>
                </a:extLst>
              </a:tr>
              <a:tr h="187881">
                <a:tc>
                  <a:txBody>
                    <a:bodyPr/>
                    <a:lstStyle/>
                    <a:p>
                      <a:pPr algn="ctr">
                        <a:lnSpc>
                          <a:spcPct val="115000"/>
                        </a:lnSpc>
                        <a:spcAft>
                          <a:spcPts val="1000"/>
                        </a:spcAft>
                      </a:pPr>
                      <a:r>
                        <a:rPr lang="id-ID" sz="1000" kern="100">
                          <a:effectLst/>
                        </a:rPr>
                        <a:t>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30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3,92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1470820588"/>
                  </a:ext>
                </a:extLst>
              </a:tr>
              <a:tr h="187881">
                <a:tc>
                  <a:txBody>
                    <a:bodyPr/>
                    <a:lstStyle/>
                    <a:p>
                      <a:pPr algn="ctr">
                        <a:lnSpc>
                          <a:spcPct val="115000"/>
                        </a:lnSpc>
                        <a:spcAft>
                          <a:spcPts val="1000"/>
                        </a:spcAft>
                      </a:pPr>
                      <a:r>
                        <a:rPr lang="id-ID" sz="1000" kern="100">
                          <a:effectLst/>
                        </a:rPr>
                        <a:t>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35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3,9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4215795984"/>
                  </a:ext>
                </a:extLst>
              </a:tr>
              <a:tr h="187881">
                <a:tc>
                  <a:txBody>
                    <a:bodyPr/>
                    <a:lstStyle/>
                    <a:p>
                      <a:pPr algn="ctr">
                        <a:lnSpc>
                          <a:spcPct val="115000"/>
                        </a:lnSpc>
                        <a:spcAft>
                          <a:spcPts val="1000"/>
                        </a:spcAft>
                      </a:pPr>
                      <a:r>
                        <a:rPr lang="id-ID" sz="1000" kern="100">
                          <a:effectLst/>
                        </a:rPr>
                        <a:t>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40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2,98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3784449458"/>
                  </a:ext>
                </a:extLst>
              </a:tr>
              <a:tr h="187881">
                <a:tc>
                  <a:txBody>
                    <a:bodyPr/>
                    <a:lstStyle/>
                    <a:p>
                      <a:pPr algn="ctr">
                        <a:lnSpc>
                          <a:spcPct val="115000"/>
                        </a:lnSpc>
                        <a:spcAft>
                          <a:spcPts val="1000"/>
                        </a:spcAft>
                      </a:pPr>
                      <a:r>
                        <a:rPr lang="id-ID" sz="1000" kern="100">
                          <a:effectLst/>
                        </a:rPr>
                        <a:t>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45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4,81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692176121"/>
                  </a:ext>
                </a:extLst>
              </a:tr>
              <a:tr h="187881">
                <a:tc>
                  <a:txBody>
                    <a:bodyPr/>
                    <a:lstStyle/>
                    <a:p>
                      <a:pPr algn="ctr">
                        <a:lnSpc>
                          <a:spcPct val="115000"/>
                        </a:lnSpc>
                        <a:spcAft>
                          <a:spcPts val="1000"/>
                        </a:spcAft>
                      </a:pPr>
                      <a:r>
                        <a:rPr lang="id-ID" sz="1000" kern="100">
                          <a:effectLst/>
                        </a:rPr>
                        <a:t>10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50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3,52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2577120065"/>
                  </a:ext>
                </a:extLst>
              </a:tr>
              <a:tr h="187881">
                <a:tc>
                  <a:txBody>
                    <a:bodyPr/>
                    <a:lstStyle/>
                    <a:p>
                      <a:pPr algn="ctr">
                        <a:lnSpc>
                          <a:spcPct val="115000"/>
                        </a:lnSpc>
                        <a:spcAft>
                          <a:spcPts val="1000"/>
                        </a:spcAft>
                      </a:pPr>
                      <a:r>
                        <a:rPr lang="id-ID" sz="1000" kern="100">
                          <a:effectLst/>
                        </a:rPr>
                        <a:t>11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55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2,6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75627807"/>
                  </a:ext>
                </a:extLst>
              </a:tr>
              <a:tr h="187881">
                <a:tc>
                  <a:txBody>
                    <a:bodyPr/>
                    <a:lstStyle/>
                    <a:p>
                      <a:pPr algn="ctr">
                        <a:lnSpc>
                          <a:spcPct val="115000"/>
                        </a:lnSpc>
                        <a:spcAft>
                          <a:spcPts val="1000"/>
                        </a:spcAft>
                      </a:pPr>
                      <a:r>
                        <a:rPr lang="id-ID" sz="1000" kern="100">
                          <a:effectLst/>
                        </a:rPr>
                        <a:t>12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60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2,42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82908535"/>
                  </a:ext>
                </a:extLst>
              </a:tr>
              <a:tr h="187881">
                <a:tc>
                  <a:txBody>
                    <a:bodyPr/>
                    <a:lstStyle/>
                    <a:p>
                      <a:pPr algn="ctr">
                        <a:lnSpc>
                          <a:spcPct val="115000"/>
                        </a:lnSpc>
                        <a:spcAft>
                          <a:spcPts val="1000"/>
                        </a:spcAft>
                      </a:pPr>
                      <a:r>
                        <a:rPr lang="id-ID" sz="1000" kern="100">
                          <a:effectLst/>
                        </a:rPr>
                        <a:t>13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65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Aman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2275026453"/>
                  </a:ext>
                </a:extLst>
              </a:tr>
              <a:tr h="187881">
                <a:tc>
                  <a:txBody>
                    <a:bodyPr/>
                    <a:lstStyle/>
                    <a:p>
                      <a:pPr algn="ctr">
                        <a:lnSpc>
                          <a:spcPct val="115000"/>
                        </a:lnSpc>
                        <a:spcAft>
                          <a:spcPts val="1000"/>
                        </a:spcAft>
                      </a:pPr>
                      <a:r>
                        <a:rPr lang="id-ID" sz="1000" kern="100">
                          <a:effectLst/>
                        </a:rPr>
                        <a:t>14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70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Aman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a:txBody>
                    <a:bodyPr/>
                    <a:lstStyle/>
                    <a:p>
                      <a:pPr algn="ctr">
                        <a:lnSpc>
                          <a:spcPct val="115000"/>
                        </a:lnSpc>
                        <a:spcAft>
                          <a:spcPts val="1000"/>
                        </a:spcAft>
                      </a:pPr>
                      <a:r>
                        <a:rPr lang="id-ID" sz="1000" kern="100">
                          <a:effectLst/>
                        </a:rPr>
                        <a:t>-</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3953619104"/>
                  </a:ext>
                </a:extLst>
              </a:tr>
              <a:tr h="187881">
                <a:tc gridSpan="6">
                  <a:txBody>
                    <a:bodyPr/>
                    <a:lstStyle/>
                    <a:p>
                      <a:pPr algn="ctr">
                        <a:lnSpc>
                          <a:spcPct val="115000"/>
                        </a:lnSpc>
                        <a:spcAft>
                          <a:spcPts val="1000"/>
                        </a:spcAft>
                      </a:pPr>
                      <a:r>
                        <a:rPr lang="id-ID" sz="1000" kern="100">
                          <a:effectLst/>
                        </a:rPr>
                        <a:t>Nilai Rata-Rata</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a:txBody>
                    <a:bodyPr/>
                    <a:lstStyle/>
                    <a:p>
                      <a:pPr algn="ctr">
                        <a:lnSpc>
                          <a:spcPct val="115000"/>
                        </a:lnSpc>
                        <a:spcAft>
                          <a:spcPts val="1000"/>
                        </a:spcAft>
                      </a:pPr>
                      <a:r>
                        <a:rPr lang="id-ID" sz="1000" kern="100">
                          <a:effectLst/>
                        </a:rPr>
                        <a:t>3,78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6616" marR="66616" marT="0" marB="0" anchor="ctr"/>
                </a:tc>
                <a:extLst>
                  <a:ext uri="{0D108BD9-81ED-4DB2-BD59-A6C34878D82A}">
                    <a16:rowId xmlns:a16="http://schemas.microsoft.com/office/drawing/2014/main" val="3495117454"/>
                  </a:ext>
                </a:extLst>
              </a:tr>
            </a:tbl>
          </a:graphicData>
        </a:graphic>
      </p:graphicFrame>
    </p:spTree>
    <p:extLst>
      <p:ext uri="{BB962C8B-B14F-4D97-AF65-F5344CB8AC3E}">
        <p14:creationId xmlns:p14="http://schemas.microsoft.com/office/powerpoint/2010/main" val="2675987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6CADF2-7433-0316-F35C-1191B5853320}"/>
              </a:ext>
            </a:extLst>
          </p:cNvPr>
          <p:cNvSpPr>
            <a:spLocks noGrp="1"/>
          </p:cNvSpPr>
          <p:nvPr>
            <p:ph type="body" sz="quarter" idx="10"/>
          </p:nvPr>
        </p:nvSpPr>
        <p:spPr/>
        <p:txBody>
          <a:bodyPr/>
          <a:lstStyle/>
          <a:p>
            <a:r>
              <a:rPr lang="id-ID" sz="2400" b="1"/>
              <a:t>Pengujian Pembacaan Sensor Gas MQ-2</a:t>
            </a:r>
            <a:endParaRPr lang="en-ID" sz="2400" b="1"/>
          </a:p>
        </p:txBody>
      </p:sp>
      <p:pic>
        <p:nvPicPr>
          <p:cNvPr id="3" name="Picture 2">
            <a:extLst>
              <a:ext uri="{FF2B5EF4-FFF2-40B4-BE49-F238E27FC236}">
                <a16:creationId xmlns:a16="http://schemas.microsoft.com/office/drawing/2014/main" id="{DA4956E4-848A-E6AE-9F02-9A001C354F3E}"/>
              </a:ext>
            </a:extLst>
          </p:cNvPr>
          <p:cNvPicPr>
            <a:picLocks noChangeAspect="1"/>
          </p:cNvPicPr>
          <p:nvPr/>
        </p:nvPicPr>
        <p:blipFill>
          <a:blip r:embed="rId3" cstate="print">
            <a:extLst>
              <a:ext uri="{28A0092B-C50C-407E-A947-70E740481C1C}">
                <a14:useLocalDpi xmlns:a14="http://schemas.microsoft.com/office/drawing/2010/main" val="0"/>
              </a:ext>
            </a:extLst>
          </a:blip>
          <a:srcRect t="2575" b="2575"/>
          <a:stretch>
            <a:fillRect/>
          </a:stretch>
        </p:blipFill>
        <p:spPr bwMode="auto">
          <a:xfrm>
            <a:off x="406965" y="1343010"/>
            <a:ext cx="3245485" cy="2308860"/>
          </a:xfrm>
          <a:prstGeom prst="rect">
            <a:avLst/>
          </a:prstGeom>
          <a:ln>
            <a:noFill/>
          </a:ln>
          <a:extLst>
            <a:ext uri="{53640926-AAD7-44D8-BBD7-CCE9431645EC}">
              <a14:shadowObscured xmlns:a14="http://schemas.microsoft.com/office/drawing/2010/main"/>
            </a:ext>
          </a:extLst>
        </p:spPr>
      </p:pic>
      <p:graphicFrame>
        <p:nvGraphicFramePr>
          <p:cNvPr id="5" name="Table 4">
            <a:extLst>
              <a:ext uri="{FF2B5EF4-FFF2-40B4-BE49-F238E27FC236}">
                <a16:creationId xmlns:a16="http://schemas.microsoft.com/office/drawing/2014/main" id="{B0C8C03E-0F39-F058-C2D0-CA3D411D0E31}"/>
              </a:ext>
            </a:extLst>
          </p:cNvPr>
          <p:cNvGraphicFramePr>
            <a:graphicFrameLocks noGrp="1"/>
          </p:cNvGraphicFramePr>
          <p:nvPr>
            <p:extLst>
              <p:ext uri="{D42A27DB-BD31-4B8C-83A1-F6EECF244321}">
                <p14:modId xmlns:p14="http://schemas.microsoft.com/office/powerpoint/2010/main" val="3459440005"/>
              </p:ext>
            </p:extLst>
          </p:nvPr>
        </p:nvGraphicFramePr>
        <p:xfrm>
          <a:off x="4067944" y="844006"/>
          <a:ext cx="5062291" cy="4104008"/>
        </p:xfrm>
        <a:graphic>
          <a:graphicData uri="http://schemas.openxmlformats.org/drawingml/2006/table">
            <a:tbl>
              <a:tblPr firstRow="1" firstCol="1" bandRow="1">
                <a:tableStyleId>{5C22544A-7EE6-4342-B048-85BDC9FD1C3A}</a:tableStyleId>
              </a:tblPr>
              <a:tblGrid>
                <a:gridCol w="350274">
                  <a:extLst>
                    <a:ext uri="{9D8B030D-6E8A-4147-A177-3AD203B41FA5}">
                      <a16:colId xmlns:a16="http://schemas.microsoft.com/office/drawing/2014/main" val="1492104426"/>
                    </a:ext>
                  </a:extLst>
                </a:gridCol>
                <a:gridCol w="560439">
                  <a:extLst>
                    <a:ext uri="{9D8B030D-6E8A-4147-A177-3AD203B41FA5}">
                      <a16:colId xmlns:a16="http://schemas.microsoft.com/office/drawing/2014/main" val="4025854316"/>
                    </a:ext>
                  </a:extLst>
                </a:gridCol>
                <a:gridCol w="1023342">
                  <a:extLst>
                    <a:ext uri="{9D8B030D-6E8A-4147-A177-3AD203B41FA5}">
                      <a16:colId xmlns:a16="http://schemas.microsoft.com/office/drawing/2014/main" val="4126738902"/>
                    </a:ext>
                  </a:extLst>
                </a:gridCol>
                <a:gridCol w="500451">
                  <a:extLst>
                    <a:ext uri="{9D8B030D-6E8A-4147-A177-3AD203B41FA5}">
                      <a16:colId xmlns:a16="http://schemas.microsoft.com/office/drawing/2014/main" val="1112553166"/>
                    </a:ext>
                  </a:extLst>
                </a:gridCol>
                <a:gridCol w="1569411">
                  <a:extLst>
                    <a:ext uri="{9D8B030D-6E8A-4147-A177-3AD203B41FA5}">
                      <a16:colId xmlns:a16="http://schemas.microsoft.com/office/drawing/2014/main" val="443833943"/>
                    </a:ext>
                  </a:extLst>
                </a:gridCol>
                <a:gridCol w="1058374">
                  <a:extLst>
                    <a:ext uri="{9D8B030D-6E8A-4147-A177-3AD203B41FA5}">
                      <a16:colId xmlns:a16="http://schemas.microsoft.com/office/drawing/2014/main" val="1531804825"/>
                    </a:ext>
                  </a:extLst>
                </a:gridCol>
              </a:tblGrid>
              <a:tr h="388008">
                <a:tc>
                  <a:txBody>
                    <a:bodyPr/>
                    <a:lstStyle/>
                    <a:p>
                      <a:pPr algn="ctr">
                        <a:lnSpc>
                          <a:spcPct val="115000"/>
                        </a:lnSpc>
                        <a:spcAft>
                          <a:spcPts val="1000"/>
                        </a:spcAft>
                      </a:pPr>
                      <a:r>
                        <a:rPr lang="id-ID" sz="1000" kern="100">
                          <a:effectLst/>
                        </a:rPr>
                        <a:t>No</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Jarak    (cm)</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Nilai                  Sensor (ppm)</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Buzzer</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Keterangan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Delay Notifikasi (s)</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1344680591"/>
                  </a:ext>
                </a:extLst>
              </a:tr>
              <a:tr h="185800">
                <a:tc>
                  <a:txBody>
                    <a:bodyPr/>
                    <a:lstStyle/>
                    <a:p>
                      <a:pPr algn="ctr">
                        <a:lnSpc>
                          <a:spcPct val="115000"/>
                        </a:lnSpc>
                        <a:spcAft>
                          <a:spcPts val="1000"/>
                        </a:spcAft>
                      </a:pPr>
                      <a:r>
                        <a:rPr lang="id-ID" sz="1000" kern="100">
                          <a:effectLst/>
                        </a:rPr>
                        <a:t>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2326,82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3,09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2230123820"/>
                  </a:ext>
                </a:extLst>
              </a:tr>
              <a:tr h="185800">
                <a:tc>
                  <a:txBody>
                    <a:bodyPr/>
                    <a:lstStyle/>
                    <a:p>
                      <a:pPr algn="ctr">
                        <a:lnSpc>
                          <a:spcPct val="115000"/>
                        </a:lnSpc>
                        <a:spcAft>
                          <a:spcPts val="1000"/>
                        </a:spcAft>
                      </a:pPr>
                      <a:r>
                        <a:rPr lang="id-ID" sz="1000" kern="100">
                          <a:effectLst/>
                        </a:rPr>
                        <a:t>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20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1336,25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2,73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2737495886"/>
                  </a:ext>
                </a:extLst>
              </a:tr>
              <a:tr h="185800">
                <a:tc>
                  <a:txBody>
                    <a:bodyPr/>
                    <a:lstStyle/>
                    <a:p>
                      <a:pPr algn="ctr">
                        <a:lnSpc>
                          <a:spcPct val="115000"/>
                        </a:lnSpc>
                        <a:spcAft>
                          <a:spcPts val="1000"/>
                        </a:spcAft>
                      </a:pPr>
                      <a:r>
                        <a:rPr lang="id-ID" sz="1000" kern="100">
                          <a:effectLst/>
                        </a:rPr>
                        <a:t>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30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1209,14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3,11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298093354"/>
                  </a:ext>
                </a:extLst>
              </a:tr>
              <a:tr h="185800">
                <a:tc>
                  <a:txBody>
                    <a:bodyPr/>
                    <a:lstStyle/>
                    <a:p>
                      <a:pPr algn="ctr">
                        <a:lnSpc>
                          <a:spcPct val="115000"/>
                        </a:lnSpc>
                        <a:spcAft>
                          <a:spcPts val="1000"/>
                        </a:spcAft>
                      </a:pPr>
                      <a:r>
                        <a:rPr lang="id-ID" sz="1000" kern="100">
                          <a:effectLst/>
                        </a:rPr>
                        <a:t>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40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1603,41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3,15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3452342861"/>
                  </a:ext>
                </a:extLst>
              </a:tr>
              <a:tr h="185800">
                <a:tc>
                  <a:txBody>
                    <a:bodyPr/>
                    <a:lstStyle/>
                    <a:p>
                      <a:pPr algn="ctr">
                        <a:lnSpc>
                          <a:spcPct val="115000"/>
                        </a:lnSpc>
                        <a:spcAft>
                          <a:spcPts val="1000"/>
                        </a:spcAft>
                      </a:pPr>
                      <a:r>
                        <a:rPr lang="id-ID" sz="1000" kern="100">
                          <a:effectLst/>
                        </a:rPr>
                        <a:t>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50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1745,98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3,3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4068625634"/>
                  </a:ext>
                </a:extLst>
              </a:tr>
              <a:tr h="185800">
                <a:tc>
                  <a:txBody>
                    <a:bodyPr/>
                    <a:lstStyle/>
                    <a:p>
                      <a:pPr algn="ctr">
                        <a:lnSpc>
                          <a:spcPct val="115000"/>
                        </a:lnSpc>
                        <a:spcAft>
                          <a:spcPts val="1000"/>
                        </a:spcAft>
                      </a:pPr>
                      <a:r>
                        <a:rPr lang="id-ID" sz="1000" kern="100">
                          <a:effectLst/>
                        </a:rPr>
                        <a:t>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60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1270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3,27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1595915475"/>
                  </a:ext>
                </a:extLst>
              </a:tr>
              <a:tr h="185800">
                <a:tc>
                  <a:txBody>
                    <a:bodyPr/>
                    <a:lstStyle/>
                    <a:p>
                      <a:pPr algn="ctr">
                        <a:lnSpc>
                          <a:spcPct val="115000"/>
                        </a:lnSpc>
                        <a:spcAft>
                          <a:spcPts val="1000"/>
                        </a:spcAft>
                      </a:pPr>
                      <a:r>
                        <a:rPr lang="id-ID" sz="1000" kern="100">
                          <a:effectLst/>
                        </a:rPr>
                        <a:t>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70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1788,37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2,3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1879109988"/>
                  </a:ext>
                </a:extLst>
              </a:tr>
              <a:tr h="185800">
                <a:tc>
                  <a:txBody>
                    <a:bodyPr/>
                    <a:lstStyle/>
                    <a:p>
                      <a:pPr algn="ctr">
                        <a:lnSpc>
                          <a:spcPct val="115000"/>
                        </a:lnSpc>
                        <a:spcAft>
                          <a:spcPts val="1000"/>
                        </a:spcAft>
                      </a:pPr>
                      <a:r>
                        <a:rPr lang="id-ID" sz="1000" kern="100">
                          <a:effectLst/>
                        </a:rPr>
                        <a:t>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80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1144,25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2,37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2244581671"/>
                  </a:ext>
                </a:extLst>
              </a:tr>
              <a:tr h="185800">
                <a:tc>
                  <a:txBody>
                    <a:bodyPr/>
                    <a:lstStyle/>
                    <a:p>
                      <a:pPr algn="ctr">
                        <a:lnSpc>
                          <a:spcPct val="115000"/>
                        </a:lnSpc>
                        <a:spcAft>
                          <a:spcPts val="1000"/>
                        </a:spcAft>
                      </a:pPr>
                      <a:r>
                        <a:rPr lang="id-ID" sz="1000" kern="100">
                          <a:effectLst/>
                        </a:rPr>
                        <a:t>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90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1215,02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3,04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2538996310"/>
                  </a:ext>
                </a:extLst>
              </a:tr>
              <a:tr h="185800">
                <a:tc>
                  <a:txBody>
                    <a:bodyPr/>
                    <a:lstStyle/>
                    <a:p>
                      <a:pPr algn="ctr">
                        <a:lnSpc>
                          <a:spcPct val="115000"/>
                        </a:lnSpc>
                        <a:spcAft>
                          <a:spcPts val="1000"/>
                        </a:spcAft>
                      </a:pPr>
                      <a:r>
                        <a:rPr lang="id-ID" sz="1000" kern="100">
                          <a:effectLst/>
                        </a:rPr>
                        <a:t>10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100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1592,92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2,03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2178181377"/>
                  </a:ext>
                </a:extLst>
              </a:tr>
              <a:tr h="185800">
                <a:tc>
                  <a:txBody>
                    <a:bodyPr/>
                    <a:lstStyle/>
                    <a:p>
                      <a:pPr algn="ctr">
                        <a:lnSpc>
                          <a:spcPct val="115000"/>
                        </a:lnSpc>
                        <a:spcAft>
                          <a:spcPts val="1000"/>
                        </a:spcAft>
                      </a:pPr>
                      <a:r>
                        <a:rPr lang="id-ID" sz="1000" kern="100">
                          <a:effectLst/>
                        </a:rPr>
                        <a:t>11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110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1399,52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3,73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1654339439"/>
                  </a:ext>
                </a:extLst>
              </a:tr>
              <a:tr h="185800">
                <a:tc>
                  <a:txBody>
                    <a:bodyPr/>
                    <a:lstStyle/>
                    <a:p>
                      <a:pPr algn="ctr">
                        <a:lnSpc>
                          <a:spcPct val="115000"/>
                        </a:lnSpc>
                        <a:spcAft>
                          <a:spcPts val="1000"/>
                        </a:spcAft>
                      </a:pPr>
                      <a:r>
                        <a:rPr lang="id-ID" sz="1000" kern="100">
                          <a:effectLst/>
                        </a:rPr>
                        <a:t>12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120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1339,2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3,3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4162629850"/>
                  </a:ext>
                </a:extLst>
              </a:tr>
              <a:tr h="185800">
                <a:tc>
                  <a:txBody>
                    <a:bodyPr/>
                    <a:lstStyle/>
                    <a:p>
                      <a:pPr algn="ctr">
                        <a:lnSpc>
                          <a:spcPct val="115000"/>
                        </a:lnSpc>
                        <a:spcAft>
                          <a:spcPts val="1000"/>
                        </a:spcAft>
                      </a:pPr>
                      <a:r>
                        <a:rPr lang="id-ID" sz="1000" kern="100">
                          <a:effectLst/>
                        </a:rPr>
                        <a:t>13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130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798,84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2,77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1310284873"/>
                  </a:ext>
                </a:extLst>
              </a:tr>
              <a:tr h="185800">
                <a:tc>
                  <a:txBody>
                    <a:bodyPr/>
                    <a:lstStyle/>
                    <a:p>
                      <a:pPr algn="ctr">
                        <a:lnSpc>
                          <a:spcPct val="115000"/>
                        </a:lnSpc>
                        <a:spcAft>
                          <a:spcPts val="1000"/>
                        </a:spcAft>
                      </a:pPr>
                      <a:r>
                        <a:rPr lang="id-ID" sz="1000" kern="100">
                          <a:effectLst/>
                        </a:rPr>
                        <a:t>14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140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651,04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2,63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3656517208"/>
                  </a:ext>
                </a:extLst>
              </a:tr>
              <a:tr h="185800">
                <a:tc>
                  <a:txBody>
                    <a:bodyPr/>
                    <a:lstStyle/>
                    <a:p>
                      <a:pPr algn="ctr">
                        <a:lnSpc>
                          <a:spcPct val="115000"/>
                        </a:lnSpc>
                        <a:spcAft>
                          <a:spcPts val="1000"/>
                        </a:spcAft>
                      </a:pPr>
                      <a:r>
                        <a:rPr lang="id-ID" sz="1000" kern="100">
                          <a:effectLst/>
                        </a:rPr>
                        <a:t>15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150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759,34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2,41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1406139240"/>
                  </a:ext>
                </a:extLst>
              </a:tr>
              <a:tr h="185800">
                <a:tc>
                  <a:txBody>
                    <a:bodyPr/>
                    <a:lstStyle/>
                    <a:p>
                      <a:pPr algn="ctr">
                        <a:lnSpc>
                          <a:spcPct val="115000"/>
                        </a:lnSpc>
                        <a:spcAft>
                          <a:spcPts val="1000"/>
                        </a:spcAft>
                      </a:pPr>
                      <a:r>
                        <a:rPr lang="id-ID" sz="1000" kern="100">
                          <a:effectLst/>
                        </a:rPr>
                        <a:t>16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160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842,08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2,32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1763197551"/>
                  </a:ext>
                </a:extLst>
              </a:tr>
              <a:tr h="185800">
                <a:tc>
                  <a:txBody>
                    <a:bodyPr/>
                    <a:lstStyle/>
                    <a:p>
                      <a:pPr algn="ctr">
                        <a:lnSpc>
                          <a:spcPct val="115000"/>
                        </a:lnSpc>
                        <a:spcAft>
                          <a:spcPts val="1000"/>
                        </a:spcAft>
                      </a:pPr>
                      <a:r>
                        <a:rPr lang="id-ID" sz="1000" kern="100">
                          <a:effectLst/>
                        </a:rPr>
                        <a:t>17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170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422,92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Gas Berlebih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2,65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3685732290"/>
                  </a:ext>
                </a:extLst>
              </a:tr>
              <a:tr h="185800">
                <a:tc>
                  <a:txBody>
                    <a:bodyPr/>
                    <a:lstStyle/>
                    <a:p>
                      <a:pPr algn="ctr">
                        <a:lnSpc>
                          <a:spcPct val="115000"/>
                        </a:lnSpc>
                        <a:spcAft>
                          <a:spcPts val="1000"/>
                        </a:spcAft>
                      </a:pPr>
                      <a:r>
                        <a:rPr lang="id-ID" sz="1000" kern="100">
                          <a:effectLst/>
                        </a:rPr>
                        <a:t>18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180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90,25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Aman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1112892445"/>
                  </a:ext>
                </a:extLst>
              </a:tr>
              <a:tr h="185800">
                <a:tc>
                  <a:txBody>
                    <a:bodyPr/>
                    <a:lstStyle/>
                    <a:p>
                      <a:pPr algn="ctr">
                        <a:lnSpc>
                          <a:spcPct val="115000"/>
                        </a:lnSpc>
                        <a:spcAft>
                          <a:spcPts val="1000"/>
                        </a:spcAft>
                      </a:pPr>
                      <a:r>
                        <a:rPr lang="id-ID" sz="1000" kern="100">
                          <a:effectLst/>
                        </a:rPr>
                        <a:t>19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190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57,8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Aman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a:txBody>
                    <a:bodyPr/>
                    <a:lstStyle/>
                    <a:p>
                      <a:pPr algn="ctr">
                        <a:lnSpc>
                          <a:spcPct val="115000"/>
                        </a:lnSpc>
                        <a:spcAft>
                          <a:spcPts val="1000"/>
                        </a:spcAft>
                      </a:pPr>
                      <a:r>
                        <a:rPr lang="id-ID" sz="1000" kern="100">
                          <a:effectLst/>
                        </a:rPr>
                        <a:t>-</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3665341616"/>
                  </a:ext>
                </a:extLst>
              </a:tr>
              <a:tr h="185800">
                <a:tc gridSpan="5">
                  <a:txBody>
                    <a:bodyPr/>
                    <a:lstStyle/>
                    <a:p>
                      <a:pPr algn="ctr">
                        <a:lnSpc>
                          <a:spcPct val="115000"/>
                        </a:lnSpc>
                        <a:spcAft>
                          <a:spcPts val="1000"/>
                        </a:spcAft>
                      </a:pPr>
                      <a:r>
                        <a:rPr lang="id-ID" sz="1000" kern="100">
                          <a:effectLst/>
                        </a:rPr>
                        <a:t>Nilai Rata-Rata</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a:txBody>
                    <a:bodyPr/>
                    <a:lstStyle/>
                    <a:p>
                      <a:pPr algn="ctr">
                        <a:lnSpc>
                          <a:spcPct val="115000"/>
                        </a:lnSpc>
                        <a:spcAft>
                          <a:spcPts val="1000"/>
                        </a:spcAft>
                      </a:pPr>
                      <a:r>
                        <a:rPr lang="id-ID" sz="1000" kern="100">
                          <a:effectLst/>
                        </a:rPr>
                        <a:t>2,84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6388" marR="26388" marT="0" marB="0" anchor="ctr"/>
                </a:tc>
                <a:extLst>
                  <a:ext uri="{0D108BD9-81ED-4DB2-BD59-A6C34878D82A}">
                    <a16:rowId xmlns:a16="http://schemas.microsoft.com/office/drawing/2014/main" val="3893231071"/>
                  </a:ext>
                </a:extLst>
              </a:tr>
            </a:tbl>
          </a:graphicData>
        </a:graphic>
      </p:graphicFrame>
    </p:spTree>
    <p:extLst>
      <p:ext uri="{BB962C8B-B14F-4D97-AF65-F5344CB8AC3E}">
        <p14:creationId xmlns:p14="http://schemas.microsoft.com/office/powerpoint/2010/main" val="2688561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6CADF2-7433-0316-F35C-1191B5853320}"/>
              </a:ext>
            </a:extLst>
          </p:cNvPr>
          <p:cNvSpPr>
            <a:spLocks noGrp="1"/>
          </p:cNvSpPr>
          <p:nvPr>
            <p:ph type="body" sz="quarter" idx="10"/>
          </p:nvPr>
        </p:nvSpPr>
        <p:spPr/>
        <p:txBody>
          <a:bodyPr/>
          <a:lstStyle/>
          <a:p>
            <a:r>
              <a:rPr lang="id-ID" sz="2400" b="1"/>
              <a:t>Pengujian Pembacaan dan Akurasi Sensor DHT22</a:t>
            </a:r>
            <a:endParaRPr lang="en-ID" sz="2400" b="1"/>
          </a:p>
        </p:txBody>
      </p:sp>
      <p:pic>
        <p:nvPicPr>
          <p:cNvPr id="4" name="Picture 3">
            <a:extLst>
              <a:ext uri="{FF2B5EF4-FFF2-40B4-BE49-F238E27FC236}">
                <a16:creationId xmlns:a16="http://schemas.microsoft.com/office/drawing/2014/main" id="{6C56369F-FE12-62D5-368B-6CE01B208D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09685"/>
            <a:ext cx="3661410" cy="2175510"/>
          </a:xfrm>
          <a:prstGeom prst="rect">
            <a:avLst/>
          </a:prstGeom>
        </p:spPr>
      </p:pic>
      <p:graphicFrame>
        <p:nvGraphicFramePr>
          <p:cNvPr id="6" name="Table 5">
            <a:extLst>
              <a:ext uri="{FF2B5EF4-FFF2-40B4-BE49-F238E27FC236}">
                <a16:creationId xmlns:a16="http://schemas.microsoft.com/office/drawing/2014/main" id="{6FC99924-B8D0-E694-733B-61FC63AC5579}"/>
              </a:ext>
            </a:extLst>
          </p:cNvPr>
          <p:cNvGraphicFramePr>
            <a:graphicFrameLocks noGrp="1"/>
          </p:cNvGraphicFramePr>
          <p:nvPr>
            <p:extLst>
              <p:ext uri="{D42A27DB-BD31-4B8C-83A1-F6EECF244321}">
                <p14:modId xmlns:p14="http://schemas.microsoft.com/office/powerpoint/2010/main" val="66839552"/>
              </p:ext>
            </p:extLst>
          </p:nvPr>
        </p:nvGraphicFramePr>
        <p:xfrm>
          <a:off x="3707905" y="1057442"/>
          <a:ext cx="5436095" cy="2879996"/>
        </p:xfrm>
        <a:graphic>
          <a:graphicData uri="http://schemas.openxmlformats.org/drawingml/2006/table">
            <a:tbl>
              <a:tblPr firstRow="1" firstCol="1" bandRow="1">
                <a:tableStyleId>{5C22544A-7EE6-4342-B048-85BDC9FD1C3A}</a:tableStyleId>
              </a:tblPr>
              <a:tblGrid>
                <a:gridCol w="360040">
                  <a:extLst>
                    <a:ext uri="{9D8B030D-6E8A-4147-A177-3AD203B41FA5}">
                      <a16:colId xmlns:a16="http://schemas.microsoft.com/office/drawing/2014/main" val="930445656"/>
                    </a:ext>
                  </a:extLst>
                </a:gridCol>
                <a:gridCol w="576063">
                  <a:extLst>
                    <a:ext uri="{9D8B030D-6E8A-4147-A177-3AD203B41FA5}">
                      <a16:colId xmlns:a16="http://schemas.microsoft.com/office/drawing/2014/main" val="750227899"/>
                    </a:ext>
                  </a:extLst>
                </a:gridCol>
                <a:gridCol w="648072">
                  <a:extLst>
                    <a:ext uri="{9D8B030D-6E8A-4147-A177-3AD203B41FA5}">
                      <a16:colId xmlns:a16="http://schemas.microsoft.com/office/drawing/2014/main" val="3030817187"/>
                    </a:ext>
                  </a:extLst>
                </a:gridCol>
                <a:gridCol w="792088">
                  <a:extLst>
                    <a:ext uri="{9D8B030D-6E8A-4147-A177-3AD203B41FA5}">
                      <a16:colId xmlns:a16="http://schemas.microsoft.com/office/drawing/2014/main" val="49209610"/>
                    </a:ext>
                  </a:extLst>
                </a:gridCol>
                <a:gridCol w="576064">
                  <a:extLst>
                    <a:ext uri="{9D8B030D-6E8A-4147-A177-3AD203B41FA5}">
                      <a16:colId xmlns:a16="http://schemas.microsoft.com/office/drawing/2014/main" val="577599652"/>
                    </a:ext>
                  </a:extLst>
                </a:gridCol>
                <a:gridCol w="576064">
                  <a:extLst>
                    <a:ext uri="{9D8B030D-6E8A-4147-A177-3AD203B41FA5}">
                      <a16:colId xmlns:a16="http://schemas.microsoft.com/office/drawing/2014/main" val="1566979837"/>
                    </a:ext>
                  </a:extLst>
                </a:gridCol>
                <a:gridCol w="504056">
                  <a:extLst>
                    <a:ext uri="{9D8B030D-6E8A-4147-A177-3AD203B41FA5}">
                      <a16:colId xmlns:a16="http://schemas.microsoft.com/office/drawing/2014/main" val="375506829"/>
                    </a:ext>
                  </a:extLst>
                </a:gridCol>
                <a:gridCol w="648072">
                  <a:extLst>
                    <a:ext uri="{9D8B030D-6E8A-4147-A177-3AD203B41FA5}">
                      <a16:colId xmlns:a16="http://schemas.microsoft.com/office/drawing/2014/main" val="361529467"/>
                    </a:ext>
                  </a:extLst>
                </a:gridCol>
                <a:gridCol w="755576">
                  <a:extLst>
                    <a:ext uri="{9D8B030D-6E8A-4147-A177-3AD203B41FA5}">
                      <a16:colId xmlns:a16="http://schemas.microsoft.com/office/drawing/2014/main" val="4208112694"/>
                    </a:ext>
                  </a:extLst>
                </a:gridCol>
              </a:tblGrid>
              <a:tr h="584637">
                <a:tc>
                  <a:txBody>
                    <a:bodyPr/>
                    <a:lstStyle/>
                    <a:p>
                      <a:pPr algn="ctr">
                        <a:lnSpc>
                          <a:spcPct val="115000"/>
                        </a:lnSpc>
                        <a:spcAft>
                          <a:spcPts val="1000"/>
                        </a:spcAft>
                      </a:pPr>
                      <a:r>
                        <a:rPr lang="id-ID" sz="1000" kern="100">
                          <a:effectLst/>
                        </a:rPr>
                        <a:t>No</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Menit</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Nilai         Sensor      (°C)</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Nilai Alat Ukur (°C)</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Buzzer</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Selisih    (°C)</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Galat     (%)</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Akurasi     (%)</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Delay      Notifikasi (s)</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35825505"/>
                  </a:ext>
                </a:extLst>
              </a:tr>
              <a:tr h="208669">
                <a:tc>
                  <a:txBody>
                    <a:bodyPr/>
                    <a:lstStyle/>
                    <a:p>
                      <a:pPr algn="ctr">
                        <a:lnSpc>
                          <a:spcPct val="115000"/>
                        </a:lnSpc>
                        <a:spcAft>
                          <a:spcPts val="1000"/>
                        </a:spcAft>
                      </a:pPr>
                      <a:r>
                        <a:rPr lang="id-ID" sz="1000" kern="100">
                          <a:effectLst/>
                        </a:rPr>
                        <a:t>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38,4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39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0,6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1,54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98,46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85142241"/>
                  </a:ext>
                </a:extLst>
              </a:tr>
              <a:tr h="208669">
                <a:tc>
                  <a:txBody>
                    <a:bodyPr/>
                    <a:lstStyle/>
                    <a:p>
                      <a:pPr algn="ctr">
                        <a:lnSpc>
                          <a:spcPct val="115000"/>
                        </a:lnSpc>
                        <a:spcAft>
                          <a:spcPts val="1000"/>
                        </a:spcAft>
                      </a:pPr>
                      <a:r>
                        <a:rPr lang="id-ID" sz="1000" kern="100">
                          <a:effectLst/>
                        </a:rPr>
                        <a:t>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38,9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39,6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0,7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1,77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98,23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7273886"/>
                  </a:ext>
                </a:extLst>
              </a:tr>
              <a:tr h="208669">
                <a:tc>
                  <a:txBody>
                    <a:bodyPr/>
                    <a:lstStyle/>
                    <a:p>
                      <a:pPr algn="ctr">
                        <a:lnSpc>
                          <a:spcPct val="115000"/>
                        </a:lnSpc>
                        <a:spcAft>
                          <a:spcPts val="1000"/>
                        </a:spcAft>
                      </a:pPr>
                      <a:r>
                        <a:rPr lang="id-ID" sz="1000" kern="100">
                          <a:effectLst/>
                        </a:rPr>
                        <a:t>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39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39,8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0,8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2,01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97,99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85497994"/>
                  </a:ext>
                </a:extLst>
              </a:tr>
              <a:tr h="208669">
                <a:tc>
                  <a:txBody>
                    <a:bodyPr/>
                    <a:lstStyle/>
                    <a:p>
                      <a:pPr algn="ctr">
                        <a:lnSpc>
                          <a:spcPct val="115000"/>
                        </a:lnSpc>
                        <a:spcAft>
                          <a:spcPts val="1000"/>
                        </a:spcAft>
                      </a:pPr>
                      <a:r>
                        <a:rPr lang="id-ID" sz="1000" kern="100">
                          <a:effectLst/>
                        </a:rPr>
                        <a:t>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20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40,1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40,1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100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2,17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83728899"/>
                  </a:ext>
                </a:extLst>
              </a:tr>
              <a:tr h="208669">
                <a:tc>
                  <a:txBody>
                    <a:bodyPr/>
                    <a:lstStyle/>
                    <a:p>
                      <a:pPr algn="ctr">
                        <a:lnSpc>
                          <a:spcPct val="115000"/>
                        </a:lnSpc>
                        <a:spcAft>
                          <a:spcPts val="1000"/>
                        </a:spcAft>
                      </a:pPr>
                      <a:r>
                        <a:rPr lang="id-ID" sz="1000" kern="100">
                          <a:effectLst/>
                        </a:rPr>
                        <a:t>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25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41,8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41,8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100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1,72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2739513"/>
                  </a:ext>
                </a:extLst>
              </a:tr>
              <a:tr h="208669">
                <a:tc>
                  <a:txBody>
                    <a:bodyPr/>
                    <a:lstStyle/>
                    <a:p>
                      <a:pPr algn="ctr">
                        <a:lnSpc>
                          <a:spcPct val="115000"/>
                        </a:lnSpc>
                        <a:spcAft>
                          <a:spcPts val="1000"/>
                        </a:spcAft>
                      </a:pPr>
                      <a:r>
                        <a:rPr lang="id-ID" sz="1000" kern="100">
                          <a:effectLst/>
                        </a:rPr>
                        <a:t>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30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42,7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43,6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0,9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2,06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97,94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2,55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83966073"/>
                  </a:ext>
                </a:extLst>
              </a:tr>
              <a:tr h="208669">
                <a:tc>
                  <a:txBody>
                    <a:bodyPr/>
                    <a:lstStyle/>
                    <a:p>
                      <a:pPr algn="ctr">
                        <a:lnSpc>
                          <a:spcPct val="115000"/>
                        </a:lnSpc>
                        <a:spcAft>
                          <a:spcPts val="1000"/>
                        </a:spcAft>
                      </a:pPr>
                      <a:r>
                        <a:rPr lang="id-ID" sz="1000" kern="100">
                          <a:effectLst/>
                        </a:rPr>
                        <a:t>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35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43,7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0,7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1,60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98,40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1,81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72011389"/>
                  </a:ext>
                </a:extLst>
              </a:tr>
              <a:tr h="208669">
                <a:tc>
                  <a:txBody>
                    <a:bodyPr/>
                    <a:lstStyle/>
                    <a:p>
                      <a:pPr algn="ctr">
                        <a:lnSpc>
                          <a:spcPct val="115000"/>
                        </a:lnSpc>
                        <a:spcAft>
                          <a:spcPts val="1000"/>
                        </a:spcAft>
                      </a:pPr>
                      <a:r>
                        <a:rPr lang="id-ID" sz="1000" kern="100">
                          <a:effectLst/>
                        </a:rPr>
                        <a:t>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43,9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44,5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0,6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1,35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98,65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2,25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27923992"/>
                  </a:ext>
                </a:extLst>
              </a:tr>
              <a:tr h="208669">
                <a:tc>
                  <a:txBody>
                    <a:bodyPr/>
                    <a:lstStyle/>
                    <a:p>
                      <a:pPr algn="ctr">
                        <a:lnSpc>
                          <a:spcPct val="115000"/>
                        </a:lnSpc>
                        <a:spcAft>
                          <a:spcPts val="1000"/>
                        </a:spcAft>
                      </a:pPr>
                      <a:r>
                        <a:rPr lang="id-ID" sz="1000" kern="100">
                          <a:effectLst/>
                        </a:rPr>
                        <a:t>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43,3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44,6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2,91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97,09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1,83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02162958"/>
                  </a:ext>
                </a:extLst>
              </a:tr>
              <a:tr h="208669">
                <a:tc>
                  <a:txBody>
                    <a:bodyPr/>
                    <a:lstStyle/>
                    <a:p>
                      <a:pPr algn="ctr">
                        <a:lnSpc>
                          <a:spcPct val="115000"/>
                        </a:lnSpc>
                        <a:spcAft>
                          <a:spcPts val="1000"/>
                        </a:spcAft>
                      </a:pPr>
                      <a:r>
                        <a:rPr lang="id-ID" sz="1000" kern="100">
                          <a:effectLst/>
                        </a:rPr>
                        <a:t>10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50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45,6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46,3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0,7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1,51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98,49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1,86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52531673"/>
                  </a:ext>
                </a:extLst>
              </a:tr>
              <a:tr h="208669">
                <a:tc gridSpan="5">
                  <a:txBody>
                    <a:bodyPr/>
                    <a:lstStyle/>
                    <a:p>
                      <a:pPr algn="ctr">
                        <a:lnSpc>
                          <a:spcPct val="115000"/>
                        </a:lnSpc>
                        <a:spcAft>
                          <a:spcPts val="1000"/>
                        </a:spcAft>
                      </a:pPr>
                      <a:r>
                        <a:rPr lang="id-ID" sz="1000" kern="100">
                          <a:effectLst/>
                        </a:rPr>
                        <a:t>Nilai Rata-Rata</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a:txBody>
                    <a:bodyPr/>
                    <a:lstStyle/>
                    <a:p>
                      <a:pPr algn="ctr">
                        <a:lnSpc>
                          <a:spcPct val="115000"/>
                        </a:lnSpc>
                        <a:spcAft>
                          <a:spcPts val="1000"/>
                        </a:spcAft>
                      </a:pPr>
                      <a:r>
                        <a:rPr lang="id-ID" sz="1000" kern="100">
                          <a:effectLst/>
                        </a:rPr>
                        <a:t>0,63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1,48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98,52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id-ID" sz="1000" kern="100">
                          <a:effectLst/>
                        </a:rPr>
                        <a:t>2,03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19048507"/>
                  </a:ext>
                </a:extLst>
              </a:tr>
            </a:tbl>
          </a:graphicData>
        </a:graphic>
      </p:graphicFrame>
    </p:spTree>
    <p:extLst>
      <p:ext uri="{BB962C8B-B14F-4D97-AF65-F5344CB8AC3E}">
        <p14:creationId xmlns:p14="http://schemas.microsoft.com/office/powerpoint/2010/main" val="3491871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6CADF2-7433-0316-F35C-1191B5853320}"/>
              </a:ext>
            </a:extLst>
          </p:cNvPr>
          <p:cNvSpPr>
            <a:spLocks noGrp="1"/>
          </p:cNvSpPr>
          <p:nvPr>
            <p:ph type="body" sz="quarter" idx="10"/>
          </p:nvPr>
        </p:nvSpPr>
        <p:spPr/>
        <p:txBody>
          <a:bodyPr/>
          <a:lstStyle/>
          <a:p>
            <a:r>
              <a:rPr lang="id-ID" sz="2400" b="1"/>
              <a:t>Pengujian Keseluruhan Sistem</a:t>
            </a:r>
            <a:endParaRPr lang="en-ID" sz="2400" b="1"/>
          </a:p>
        </p:txBody>
      </p:sp>
      <p:pic>
        <p:nvPicPr>
          <p:cNvPr id="3" name="Picture 2">
            <a:extLst>
              <a:ext uri="{FF2B5EF4-FFF2-40B4-BE49-F238E27FC236}">
                <a16:creationId xmlns:a16="http://schemas.microsoft.com/office/drawing/2014/main" id="{082A4322-F6BD-70D2-D9C3-507DFEA784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15" b="1928"/>
          <a:stretch/>
        </p:blipFill>
        <p:spPr bwMode="auto">
          <a:xfrm>
            <a:off x="2773680" y="987574"/>
            <a:ext cx="3596640" cy="35242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4685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14"/>
          <p:cNvSpPr/>
          <p:nvPr/>
        </p:nvSpPr>
        <p:spPr>
          <a:xfrm>
            <a:off x="179511" y="2143048"/>
            <a:ext cx="1217198" cy="1217254"/>
          </a:xfrm>
          <a:custGeom>
            <a:avLst/>
            <a:gdLst/>
            <a:ahLst/>
            <a:cxnLst/>
            <a:rect l="l" t="t" r="r" b="b"/>
            <a:pathLst>
              <a:path w="1217198" h="1217254">
                <a:moveTo>
                  <a:pt x="1172073" y="616019"/>
                </a:moveTo>
                <a:lnTo>
                  <a:pt x="1217198" y="616610"/>
                </a:lnTo>
                <a:cubicBezTo>
                  <a:pt x="1216181" y="694136"/>
                  <a:pt x="1200702" y="768120"/>
                  <a:pt x="1172073" y="835497"/>
                </a:cubicBezTo>
                <a:close/>
                <a:moveTo>
                  <a:pt x="592301" y="223"/>
                </a:moveTo>
                <a:cubicBezTo>
                  <a:pt x="925156" y="-8708"/>
                  <a:pt x="1203399" y="251500"/>
                  <a:pt x="1216760" y="584207"/>
                </a:cubicBezTo>
                <a:lnTo>
                  <a:pt x="1025903" y="591872"/>
                </a:lnTo>
                <a:cubicBezTo>
                  <a:pt x="1016735" y="363582"/>
                  <a:pt x="825816" y="185038"/>
                  <a:pt x="597424" y="191166"/>
                </a:cubicBezTo>
                <a:cubicBezTo>
                  <a:pt x="369033" y="197294"/>
                  <a:pt x="187962" y="385820"/>
                  <a:pt x="191049" y="614273"/>
                </a:cubicBezTo>
                <a:cubicBezTo>
                  <a:pt x="194136" y="842726"/>
                  <a:pt x="380235" y="1026290"/>
                  <a:pt x="608708" y="1026244"/>
                </a:cubicBezTo>
                <a:cubicBezTo>
                  <a:pt x="773320" y="1026211"/>
                  <a:pt x="915896" y="930876"/>
                  <a:pt x="982606" y="791527"/>
                </a:cubicBezTo>
                <a:lnTo>
                  <a:pt x="982606" y="1085471"/>
                </a:lnTo>
                <a:cubicBezTo>
                  <a:pt x="880769" y="1168806"/>
                  <a:pt x="750352" y="1217226"/>
                  <a:pt x="608747" y="1217254"/>
                </a:cubicBezTo>
                <a:cubicBezTo>
                  <a:pt x="275773" y="1217320"/>
                  <a:pt x="4555" y="949797"/>
                  <a:pt x="56" y="616853"/>
                </a:cubicBezTo>
                <a:cubicBezTo>
                  <a:pt x="-4443" y="283909"/>
                  <a:pt x="259446" y="9154"/>
                  <a:pt x="592301" y="22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p:cNvSpPr/>
          <p:nvPr/>
        </p:nvSpPr>
        <p:spPr>
          <a:xfrm>
            <a:off x="1207294" y="1561169"/>
            <a:ext cx="189467" cy="1040153"/>
          </a:xfrm>
          <a:custGeom>
            <a:avLst/>
            <a:gdLst>
              <a:gd name="connsiteX0" fmla="*/ 0 w 189467"/>
              <a:gd name="connsiteY0" fmla="*/ 0 h 1080346"/>
              <a:gd name="connsiteX1" fmla="*/ 189467 w 189467"/>
              <a:gd name="connsiteY1" fmla="*/ 0 h 1080346"/>
              <a:gd name="connsiteX2" fmla="*/ 189467 w 189467"/>
              <a:gd name="connsiteY2" fmla="*/ 1080346 h 1080346"/>
              <a:gd name="connsiteX3" fmla="*/ 187528 w 189467"/>
              <a:gd name="connsiteY3" fmla="*/ 1040153 h 1080346"/>
              <a:gd name="connsiteX4" fmla="*/ 0 w 189467"/>
              <a:gd name="connsiteY4" fmla="*/ 674512 h 1080346"/>
              <a:gd name="connsiteX5" fmla="*/ 0 w 189467"/>
              <a:gd name="connsiteY5" fmla="*/ 0 h 1080346"/>
              <a:gd name="connsiteX0" fmla="*/ 0 w 189467"/>
              <a:gd name="connsiteY0" fmla="*/ 0 h 1040153"/>
              <a:gd name="connsiteX1" fmla="*/ 189467 w 189467"/>
              <a:gd name="connsiteY1" fmla="*/ 0 h 1040153"/>
              <a:gd name="connsiteX2" fmla="*/ 187528 w 189467"/>
              <a:gd name="connsiteY2" fmla="*/ 1040153 h 1040153"/>
              <a:gd name="connsiteX3" fmla="*/ 0 w 189467"/>
              <a:gd name="connsiteY3" fmla="*/ 674512 h 1040153"/>
              <a:gd name="connsiteX4" fmla="*/ 0 w 189467"/>
              <a:gd name="connsiteY4" fmla="*/ 0 h 1040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67" h="1040153">
                <a:moveTo>
                  <a:pt x="0" y="0"/>
                </a:moveTo>
                <a:lnTo>
                  <a:pt x="189467" y="0"/>
                </a:lnTo>
                <a:cubicBezTo>
                  <a:pt x="188821" y="346718"/>
                  <a:pt x="188174" y="693435"/>
                  <a:pt x="187528" y="1040153"/>
                </a:cubicBezTo>
                <a:cubicBezTo>
                  <a:pt x="179329" y="879836"/>
                  <a:pt x="108663" y="777233"/>
                  <a:pt x="0" y="67451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51" name="Group 50">
            <a:extLst>
              <a:ext uri="{FF2B5EF4-FFF2-40B4-BE49-F238E27FC236}">
                <a16:creationId xmlns:a16="http://schemas.microsoft.com/office/drawing/2014/main" id="{6538A723-F5D6-BF9F-EED6-A72BECFAD2FD}"/>
              </a:ext>
            </a:extLst>
          </p:cNvPr>
          <p:cNvGrpSpPr/>
          <p:nvPr/>
        </p:nvGrpSpPr>
        <p:grpSpPr>
          <a:xfrm>
            <a:off x="2267744" y="292095"/>
            <a:ext cx="6429511" cy="903153"/>
            <a:chOff x="2195736" y="312450"/>
            <a:chExt cx="6429511" cy="903153"/>
          </a:xfrm>
        </p:grpSpPr>
        <p:sp>
          <p:nvSpPr>
            <p:cNvPr id="7" name="Rectangle 6"/>
            <p:cNvSpPr/>
            <p:nvPr/>
          </p:nvSpPr>
          <p:spPr>
            <a:xfrm>
              <a:off x="3144387" y="312450"/>
              <a:ext cx="5480860" cy="903153"/>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grpSp>
          <p:nvGrpSpPr>
            <p:cNvPr id="9" name="Group 8"/>
            <p:cNvGrpSpPr/>
            <p:nvPr/>
          </p:nvGrpSpPr>
          <p:grpSpPr>
            <a:xfrm>
              <a:off x="3347864" y="376619"/>
              <a:ext cx="5040560" cy="753264"/>
              <a:chOff x="2175371" y="1762964"/>
              <a:chExt cx="5040560" cy="753264"/>
            </a:xfrm>
          </p:grpSpPr>
          <p:sp>
            <p:nvSpPr>
              <p:cNvPr id="10" name="TextBox 10"/>
              <p:cNvSpPr txBox="1"/>
              <p:nvPr/>
            </p:nvSpPr>
            <p:spPr bwMode="auto">
              <a:xfrm>
                <a:off x="2175371" y="1762964"/>
                <a:ext cx="5040560" cy="32265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id-ID" altLang="ko-KR" sz="1400" b="1">
                    <a:solidFill>
                      <a:schemeClr val="tx1">
                        <a:lumMod val="65000"/>
                        <a:lumOff val="35000"/>
                      </a:schemeClr>
                    </a:solidFill>
                    <a:cs typeface="Arial" pitchFamily="34" charset="0"/>
                  </a:rPr>
                  <a:t>Kebakaran</a:t>
                </a:r>
                <a:endParaRPr lang="en-US" altLang="ko-KR" sz="1400" b="1" dirty="0">
                  <a:solidFill>
                    <a:schemeClr val="tx1">
                      <a:lumMod val="65000"/>
                      <a:lumOff val="35000"/>
                    </a:schemeClr>
                  </a:solidFill>
                  <a:cs typeface="Arial" pitchFamily="34" charset="0"/>
                </a:endParaRPr>
              </a:p>
            </p:txBody>
          </p:sp>
          <p:sp>
            <p:nvSpPr>
              <p:cNvPr id="11" name="TextBox 10"/>
              <p:cNvSpPr txBox="1"/>
              <p:nvPr/>
            </p:nvSpPr>
            <p:spPr bwMode="auto">
              <a:xfrm>
                <a:off x="2175371" y="203223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a:solidFill>
                      <a:schemeClr val="tx1">
                        <a:lumMod val="65000"/>
                        <a:lumOff val="35000"/>
                      </a:schemeClr>
                    </a:solidFill>
                    <a:cs typeface="Arial" pitchFamily="34" charset="0"/>
                  </a:rPr>
                  <a:t>K</a:t>
                </a:r>
                <a:r>
                  <a:rPr lang="id-ID" altLang="ko-KR" sz="1200">
                    <a:solidFill>
                      <a:schemeClr val="tx1">
                        <a:lumMod val="65000"/>
                        <a:lumOff val="35000"/>
                      </a:schemeClr>
                    </a:solidFill>
                    <a:cs typeface="Arial" pitchFamily="34" charset="0"/>
                  </a:rPr>
                  <a:t>ebakaran merupakan bencana yang menyebabkan kerugian baik harta benda sampai dengan korban jiwa.</a:t>
                </a:r>
                <a:endParaRPr lang="ko-KR" altLang="en-US" sz="1200" dirty="0">
                  <a:solidFill>
                    <a:schemeClr val="tx1">
                      <a:lumMod val="65000"/>
                      <a:lumOff val="35000"/>
                    </a:schemeClr>
                  </a:solidFill>
                  <a:cs typeface="Arial" pitchFamily="34" charset="0"/>
                </a:endParaRPr>
              </a:p>
            </p:txBody>
          </p:sp>
        </p:grpSp>
        <p:grpSp>
          <p:nvGrpSpPr>
            <p:cNvPr id="49" name="Group 48">
              <a:extLst>
                <a:ext uri="{FF2B5EF4-FFF2-40B4-BE49-F238E27FC236}">
                  <a16:creationId xmlns:a16="http://schemas.microsoft.com/office/drawing/2014/main" id="{AAEE723A-F599-379F-8821-A37F3837B010}"/>
                </a:ext>
              </a:extLst>
            </p:cNvPr>
            <p:cNvGrpSpPr/>
            <p:nvPr/>
          </p:nvGrpSpPr>
          <p:grpSpPr>
            <a:xfrm>
              <a:off x="2195736" y="376619"/>
              <a:ext cx="792088" cy="838984"/>
              <a:chOff x="2195736" y="388069"/>
              <a:chExt cx="792088" cy="838984"/>
            </a:xfrm>
          </p:grpSpPr>
          <p:sp>
            <p:nvSpPr>
              <p:cNvPr id="12" name="Chevron 11"/>
              <p:cNvSpPr/>
              <p:nvPr/>
            </p:nvSpPr>
            <p:spPr>
              <a:xfrm rot="16200000">
                <a:off x="2172288" y="41151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13" name="TextBox 12"/>
              <p:cNvSpPr txBox="1"/>
              <p:nvPr/>
            </p:nvSpPr>
            <p:spPr>
              <a:xfrm>
                <a:off x="2314709" y="502821"/>
                <a:ext cx="554143"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grpSp>
      <p:sp>
        <p:nvSpPr>
          <p:cNvPr id="14" name="Freeform 13"/>
          <p:cNvSpPr/>
          <p:nvPr/>
        </p:nvSpPr>
        <p:spPr>
          <a:xfrm>
            <a:off x="950152" y="421885"/>
            <a:ext cx="726841" cy="1121399"/>
          </a:xfrm>
          <a:custGeom>
            <a:avLst/>
            <a:gdLst/>
            <a:ahLst/>
            <a:cxnLst/>
            <a:rect l="l" t="t" r="r" b="b"/>
            <a:pathLst>
              <a:path w="726841" h="1121399">
                <a:moveTo>
                  <a:pt x="236325" y="1049494"/>
                </a:moveTo>
                <a:lnTo>
                  <a:pt x="495287" y="1049494"/>
                </a:lnTo>
                <a:cubicBezTo>
                  <a:pt x="491080" y="1064561"/>
                  <a:pt x="487966" y="1079199"/>
                  <a:pt x="485273" y="1093187"/>
                </a:cubicBezTo>
                <a:lnTo>
                  <a:pt x="245258" y="1092728"/>
                </a:lnTo>
                <a:close/>
                <a:moveTo>
                  <a:pt x="363421" y="203844"/>
                </a:moveTo>
                <a:cubicBezTo>
                  <a:pt x="401307" y="203844"/>
                  <a:pt x="432020" y="234557"/>
                  <a:pt x="432020" y="272443"/>
                </a:cubicBezTo>
                <a:cubicBezTo>
                  <a:pt x="432020" y="310329"/>
                  <a:pt x="401307" y="341042"/>
                  <a:pt x="363421" y="341042"/>
                </a:cubicBezTo>
                <a:cubicBezTo>
                  <a:pt x="325534" y="341042"/>
                  <a:pt x="294821" y="310329"/>
                  <a:pt x="294821" y="272443"/>
                </a:cubicBezTo>
                <a:cubicBezTo>
                  <a:pt x="294821" y="234557"/>
                  <a:pt x="325534" y="203844"/>
                  <a:pt x="363421" y="203844"/>
                </a:cubicBezTo>
                <a:close/>
                <a:moveTo>
                  <a:pt x="363421" y="135244"/>
                </a:moveTo>
                <a:cubicBezTo>
                  <a:pt x="287648" y="135244"/>
                  <a:pt x="226222" y="196671"/>
                  <a:pt x="226222" y="272443"/>
                </a:cubicBezTo>
                <a:cubicBezTo>
                  <a:pt x="226222" y="348216"/>
                  <a:pt x="287648" y="409642"/>
                  <a:pt x="363421" y="409642"/>
                </a:cubicBezTo>
                <a:cubicBezTo>
                  <a:pt x="439193" y="409642"/>
                  <a:pt x="500619" y="348216"/>
                  <a:pt x="500619" y="272443"/>
                </a:cubicBezTo>
                <a:cubicBezTo>
                  <a:pt x="500619" y="196671"/>
                  <a:pt x="439193" y="135244"/>
                  <a:pt x="363421" y="135244"/>
                </a:cubicBezTo>
                <a:close/>
                <a:moveTo>
                  <a:pt x="196200" y="0"/>
                </a:moveTo>
                <a:cubicBezTo>
                  <a:pt x="300307" y="58658"/>
                  <a:pt x="427219" y="59450"/>
                  <a:pt x="531959" y="2129"/>
                </a:cubicBezTo>
                <a:cubicBezTo>
                  <a:pt x="645195" y="251105"/>
                  <a:pt x="615578" y="521951"/>
                  <a:pt x="565642" y="749813"/>
                </a:cubicBezTo>
                <a:lnTo>
                  <a:pt x="726841" y="904479"/>
                </a:lnTo>
                <a:lnTo>
                  <a:pt x="700460" y="1113326"/>
                </a:lnTo>
                <a:lnTo>
                  <a:pt x="510728" y="982128"/>
                </a:lnTo>
                <a:lnTo>
                  <a:pt x="503274" y="1014651"/>
                </a:lnTo>
                <a:lnTo>
                  <a:pt x="228241" y="1014651"/>
                </a:lnTo>
                <a:cubicBezTo>
                  <a:pt x="226194" y="1005458"/>
                  <a:pt x="223902" y="996068"/>
                  <a:pt x="221524" y="986461"/>
                </a:cubicBezTo>
                <a:lnTo>
                  <a:pt x="26381" y="1121399"/>
                </a:lnTo>
                <a:lnTo>
                  <a:pt x="0" y="912552"/>
                </a:lnTo>
                <a:lnTo>
                  <a:pt x="162681" y="756465"/>
                </a:lnTo>
                <a:lnTo>
                  <a:pt x="163137" y="757906"/>
                </a:lnTo>
                <a:lnTo>
                  <a:pt x="165881" y="748957"/>
                </a:lnTo>
                <a:cubicBezTo>
                  <a:pt x="117348" y="521774"/>
                  <a:pt x="87568" y="246912"/>
                  <a:pt x="19620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p:cNvSpPr/>
          <p:nvPr/>
        </p:nvSpPr>
        <p:spPr>
          <a:xfrm>
            <a:off x="1207294" y="2703006"/>
            <a:ext cx="189467" cy="24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4" name="Freeform 23"/>
          <p:cNvSpPr/>
          <p:nvPr/>
        </p:nvSpPr>
        <p:spPr>
          <a:xfrm>
            <a:off x="1164435" y="190079"/>
            <a:ext cx="298274" cy="244742"/>
          </a:xfrm>
          <a:custGeom>
            <a:avLst/>
            <a:gdLst/>
            <a:ahLst/>
            <a:cxnLst/>
            <a:rect l="l" t="t" r="r" b="b"/>
            <a:pathLst>
              <a:path w="298274" h="244742">
                <a:moveTo>
                  <a:pt x="147328" y="0"/>
                </a:moveTo>
                <a:cubicBezTo>
                  <a:pt x="212319" y="65590"/>
                  <a:pt x="261867" y="134854"/>
                  <a:pt x="298274" y="206570"/>
                </a:cubicBezTo>
                <a:cubicBezTo>
                  <a:pt x="205418" y="258299"/>
                  <a:pt x="92251" y="257374"/>
                  <a:pt x="0" y="204273"/>
                </a:cubicBezTo>
                <a:cubicBezTo>
                  <a:pt x="35363" y="132633"/>
                  <a:pt x="83678" y="64016"/>
                  <a:pt x="147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0" name="Group 49">
            <a:extLst>
              <a:ext uri="{FF2B5EF4-FFF2-40B4-BE49-F238E27FC236}">
                <a16:creationId xmlns:a16="http://schemas.microsoft.com/office/drawing/2014/main" id="{379C1667-9451-BC21-88D6-12FCEFF7ECB3}"/>
              </a:ext>
            </a:extLst>
          </p:cNvPr>
          <p:cNvGrpSpPr/>
          <p:nvPr/>
        </p:nvGrpSpPr>
        <p:grpSpPr>
          <a:xfrm>
            <a:off x="2267744" y="1405482"/>
            <a:ext cx="6429511" cy="1075728"/>
            <a:chOff x="2195736" y="1627278"/>
            <a:chExt cx="6429511" cy="1075728"/>
          </a:xfrm>
        </p:grpSpPr>
        <p:sp>
          <p:nvSpPr>
            <p:cNvPr id="5" name="Rectangle 4">
              <a:extLst>
                <a:ext uri="{FF2B5EF4-FFF2-40B4-BE49-F238E27FC236}">
                  <a16:creationId xmlns:a16="http://schemas.microsoft.com/office/drawing/2014/main" id="{D70842DD-146E-0709-E597-B9D3B3A8FF8E}"/>
                </a:ext>
              </a:extLst>
            </p:cNvPr>
            <p:cNvSpPr/>
            <p:nvPr/>
          </p:nvSpPr>
          <p:spPr>
            <a:xfrm>
              <a:off x="3144387" y="1627278"/>
              <a:ext cx="5480860" cy="1075728"/>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grpSp>
          <p:nvGrpSpPr>
            <p:cNvPr id="6" name="Group 5">
              <a:extLst>
                <a:ext uri="{FF2B5EF4-FFF2-40B4-BE49-F238E27FC236}">
                  <a16:creationId xmlns:a16="http://schemas.microsoft.com/office/drawing/2014/main" id="{D4A18050-F3EA-2456-9E59-76F3AFDAF535}"/>
                </a:ext>
              </a:extLst>
            </p:cNvPr>
            <p:cNvGrpSpPr/>
            <p:nvPr/>
          </p:nvGrpSpPr>
          <p:grpSpPr>
            <a:xfrm>
              <a:off x="3347864" y="1691447"/>
              <a:ext cx="5040560" cy="946860"/>
              <a:chOff x="2175371" y="1762964"/>
              <a:chExt cx="5040560" cy="946860"/>
            </a:xfrm>
          </p:grpSpPr>
          <p:sp>
            <p:nvSpPr>
              <p:cNvPr id="17" name="TextBox 10">
                <a:extLst>
                  <a:ext uri="{FF2B5EF4-FFF2-40B4-BE49-F238E27FC236}">
                    <a16:creationId xmlns:a16="http://schemas.microsoft.com/office/drawing/2014/main" id="{631C34BB-C758-4979-7856-DCBD4D91E895}"/>
                  </a:ext>
                </a:extLst>
              </p:cNvPr>
              <p:cNvSpPr txBox="1"/>
              <p:nvPr/>
            </p:nvSpPr>
            <p:spPr bwMode="auto">
              <a:xfrm>
                <a:off x="2175371" y="1762964"/>
                <a:ext cx="5040560" cy="32265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id-ID" altLang="ko-KR" sz="1400" b="1">
                    <a:solidFill>
                      <a:schemeClr val="tx1">
                        <a:lumMod val="65000"/>
                        <a:lumOff val="35000"/>
                      </a:schemeClr>
                    </a:solidFill>
                    <a:cs typeface="Arial" pitchFamily="34" charset="0"/>
                  </a:rPr>
                  <a:t>Penyebab Kebakaran</a:t>
                </a:r>
                <a:endParaRPr lang="en-US" altLang="ko-KR" sz="1400" b="1" dirty="0">
                  <a:solidFill>
                    <a:schemeClr val="tx1">
                      <a:lumMod val="65000"/>
                      <a:lumOff val="35000"/>
                    </a:schemeClr>
                  </a:solidFill>
                  <a:cs typeface="Arial" pitchFamily="34" charset="0"/>
                </a:endParaRPr>
              </a:p>
            </p:txBody>
          </p:sp>
          <p:sp>
            <p:nvSpPr>
              <p:cNvPr id="18" name="TextBox 17">
                <a:extLst>
                  <a:ext uri="{FF2B5EF4-FFF2-40B4-BE49-F238E27FC236}">
                    <a16:creationId xmlns:a16="http://schemas.microsoft.com/office/drawing/2014/main" id="{A030838D-D5C6-F241-6AC0-66D61A79012F}"/>
                  </a:ext>
                </a:extLst>
              </p:cNvPr>
              <p:cNvSpPr txBox="1"/>
              <p:nvPr/>
            </p:nvSpPr>
            <p:spPr bwMode="auto">
              <a:xfrm>
                <a:off x="2175371" y="2032239"/>
                <a:ext cx="5040560" cy="677585"/>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a:solidFill>
                      <a:schemeClr val="tx1">
                        <a:lumMod val="65000"/>
                        <a:lumOff val="35000"/>
                      </a:schemeClr>
                    </a:solidFill>
                    <a:cs typeface="Arial" pitchFamily="34" charset="0"/>
                  </a:rPr>
                  <a:t>D</a:t>
                </a:r>
                <a:r>
                  <a:rPr lang="id-ID" altLang="ko-KR" sz="1200">
                    <a:solidFill>
                      <a:schemeClr val="tx1">
                        <a:lumMod val="65000"/>
                        <a:lumOff val="35000"/>
                      </a:schemeClr>
                    </a:solidFill>
                    <a:cs typeface="Arial" pitchFamily="34" charset="0"/>
                  </a:rPr>
                  <a:t>alam 5 tahun terakhir sejak 2018–2022, terjadi 8.004 kebakaran di DKI Jakarta. Penyebab terbanyak akibat korsleting (60%), membakar sampah (10,7%), kebocoran gas (10,4%), dan lainnya (17,4%).</a:t>
                </a:r>
                <a:endParaRPr lang="ko-KR" altLang="en-US" sz="1200" dirty="0">
                  <a:solidFill>
                    <a:schemeClr val="tx1">
                      <a:lumMod val="65000"/>
                      <a:lumOff val="35000"/>
                    </a:schemeClr>
                  </a:solidFill>
                  <a:cs typeface="Arial" pitchFamily="34" charset="0"/>
                </a:endParaRPr>
              </a:p>
            </p:txBody>
          </p:sp>
        </p:grpSp>
        <p:grpSp>
          <p:nvGrpSpPr>
            <p:cNvPr id="35" name="Group 34">
              <a:extLst>
                <a:ext uri="{FF2B5EF4-FFF2-40B4-BE49-F238E27FC236}">
                  <a16:creationId xmlns:a16="http://schemas.microsoft.com/office/drawing/2014/main" id="{347A0FC6-D6F8-3386-7E3B-D135CAE33775}"/>
                </a:ext>
              </a:extLst>
            </p:cNvPr>
            <p:cNvGrpSpPr/>
            <p:nvPr/>
          </p:nvGrpSpPr>
          <p:grpSpPr>
            <a:xfrm>
              <a:off x="2195736" y="1745650"/>
              <a:ext cx="792088" cy="838984"/>
              <a:chOff x="2195736" y="1702897"/>
              <a:chExt cx="792088" cy="838984"/>
            </a:xfrm>
          </p:grpSpPr>
          <p:sp>
            <p:nvSpPr>
              <p:cNvPr id="8" name="Chevron 11">
                <a:extLst>
                  <a:ext uri="{FF2B5EF4-FFF2-40B4-BE49-F238E27FC236}">
                    <a16:creationId xmlns:a16="http://schemas.microsoft.com/office/drawing/2014/main" id="{FCB45DF7-D75B-108D-F59F-7DC016D28F8B}"/>
                  </a:ext>
                </a:extLst>
              </p:cNvPr>
              <p:cNvSpPr/>
              <p:nvPr/>
            </p:nvSpPr>
            <p:spPr>
              <a:xfrm rot="16200000">
                <a:off x="2172288" y="1726345"/>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669C77D6-D76B-3016-BC77-5D083880A5B7}"/>
                  </a:ext>
                </a:extLst>
              </p:cNvPr>
              <p:cNvSpPr txBox="1"/>
              <p:nvPr/>
            </p:nvSpPr>
            <p:spPr>
              <a:xfrm>
                <a:off x="2314709" y="1817649"/>
                <a:ext cx="554143" cy="461665"/>
              </a:xfrm>
              <a:prstGeom prst="rect">
                <a:avLst/>
              </a:prstGeom>
              <a:noFill/>
            </p:spPr>
            <p:txBody>
              <a:bodyPr wrap="square" rtlCol="0">
                <a:spAutoFit/>
              </a:bodyPr>
              <a:lstStyle/>
              <a:p>
                <a:pPr algn="ctr"/>
                <a:r>
                  <a:rPr lang="en-US" altLang="ko-KR" sz="2400" b="1">
                    <a:solidFill>
                      <a:schemeClr val="bg1"/>
                    </a:solidFill>
                    <a:cs typeface="Arial" pitchFamily="34" charset="0"/>
                  </a:rPr>
                  <a:t>0</a:t>
                </a:r>
                <a:r>
                  <a:rPr lang="id-ID" altLang="ko-KR" sz="2400" b="1">
                    <a:solidFill>
                      <a:schemeClr val="bg1"/>
                    </a:solidFill>
                    <a:cs typeface="Arial" pitchFamily="34" charset="0"/>
                  </a:rPr>
                  <a:t>2</a:t>
                </a:r>
                <a:endParaRPr lang="ko-KR" altLang="en-US" sz="2400" b="1" dirty="0">
                  <a:solidFill>
                    <a:schemeClr val="bg1"/>
                  </a:solidFill>
                  <a:cs typeface="Arial" pitchFamily="34" charset="0"/>
                </a:endParaRPr>
              </a:p>
            </p:txBody>
          </p:sp>
        </p:grpSp>
      </p:grpSp>
      <p:grpSp>
        <p:nvGrpSpPr>
          <p:cNvPr id="52" name="Group 51">
            <a:extLst>
              <a:ext uri="{FF2B5EF4-FFF2-40B4-BE49-F238E27FC236}">
                <a16:creationId xmlns:a16="http://schemas.microsoft.com/office/drawing/2014/main" id="{BF262380-AD78-C293-E51E-035C6826B3E7}"/>
              </a:ext>
            </a:extLst>
          </p:cNvPr>
          <p:cNvGrpSpPr/>
          <p:nvPr/>
        </p:nvGrpSpPr>
        <p:grpSpPr>
          <a:xfrm>
            <a:off x="2267744" y="2685786"/>
            <a:ext cx="6429511" cy="1075728"/>
            <a:chOff x="2195736" y="1627278"/>
            <a:chExt cx="6429511" cy="1075728"/>
          </a:xfrm>
        </p:grpSpPr>
        <p:sp>
          <p:nvSpPr>
            <p:cNvPr id="53" name="Rectangle 52">
              <a:extLst>
                <a:ext uri="{FF2B5EF4-FFF2-40B4-BE49-F238E27FC236}">
                  <a16:creationId xmlns:a16="http://schemas.microsoft.com/office/drawing/2014/main" id="{5D99BA69-9424-1BC2-8069-F1554FF1EE51}"/>
                </a:ext>
              </a:extLst>
            </p:cNvPr>
            <p:cNvSpPr/>
            <p:nvPr/>
          </p:nvSpPr>
          <p:spPr>
            <a:xfrm>
              <a:off x="3144387" y="1627278"/>
              <a:ext cx="5480860" cy="1075728"/>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grpSp>
          <p:nvGrpSpPr>
            <p:cNvPr id="54" name="Group 53">
              <a:extLst>
                <a:ext uri="{FF2B5EF4-FFF2-40B4-BE49-F238E27FC236}">
                  <a16:creationId xmlns:a16="http://schemas.microsoft.com/office/drawing/2014/main" id="{14362459-A142-17E3-70F5-9EAD4BEB5101}"/>
                </a:ext>
              </a:extLst>
            </p:cNvPr>
            <p:cNvGrpSpPr/>
            <p:nvPr/>
          </p:nvGrpSpPr>
          <p:grpSpPr>
            <a:xfrm>
              <a:off x="3347864" y="1691447"/>
              <a:ext cx="5040560" cy="946860"/>
              <a:chOff x="2175371" y="1762964"/>
              <a:chExt cx="5040560" cy="946860"/>
            </a:xfrm>
          </p:grpSpPr>
          <p:sp>
            <p:nvSpPr>
              <p:cNvPr id="58" name="TextBox 10">
                <a:extLst>
                  <a:ext uri="{FF2B5EF4-FFF2-40B4-BE49-F238E27FC236}">
                    <a16:creationId xmlns:a16="http://schemas.microsoft.com/office/drawing/2014/main" id="{5F4E8E51-31ED-0E39-EF25-59BF6ABE0054}"/>
                  </a:ext>
                </a:extLst>
              </p:cNvPr>
              <p:cNvSpPr txBox="1"/>
              <p:nvPr/>
            </p:nvSpPr>
            <p:spPr bwMode="auto">
              <a:xfrm>
                <a:off x="2175371" y="1762964"/>
                <a:ext cx="5040560" cy="32265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id-ID" altLang="ko-KR" sz="1400" b="1">
                    <a:solidFill>
                      <a:schemeClr val="tx1">
                        <a:lumMod val="65000"/>
                        <a:lumOff val="35000"/>
                      </a:schemeClr>
                    </a:solidFill>
                    <a:cs typeface="Arial" pitchFamily="34" charset="0"/>
                  </a:rPr>
                  <a:t>Pengenalan Sistem</a:t>
                </a:r>
                <a:endParaRPr lang="en-US" altLang="ko-KR" sz="1400" b="1" dirty="0">
                  <a:solidFill>
                    <a:schemeClr val="tx1">
                      <a:lumMod val="65000"/>
                      <a:lumOff val="35000"/>
                    </a:schemeClr>
                  </a:solidFill>
                  <a:cs typeface="Arial" pitchFamily="34" charset="0"/>
                </a:endParaRPr>
              </a:p>
            </p:txBody>
          </p:sp>
          <p:sp>
            <p:nvSpPr>
              <p:cNvPr id="59" name="TextBox 58">
                <a:extLst>
                  <a:ext uri="{FF2B5EF4-FFF2-40B4-BE49-F238E27FC236}">
                    <a16:creationId xmlns:a16="http://schemas.microsoft.com/office/drawing/2014/main" id="{353D7421-9463-0A96-AA84-ACC972E6348C}"/>
                  </a:ext>
                </a:extLst>
              </p:cNvPr>
              <p:cNvSpPr txBox="1"/>
              <p:nvPr/>
            </p:nvSpPr>
            <p:spPr bwMode="auto">
              <a:xfrm>
                <a:off x="2175371" y="2032239"/>
                <a:ext cx="5040560" cy="677585"/>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a:solidFill>
                      <a:schemeClr val="tx1">
                        <a:lumMod val="65000"/>
                        <a:lumOff val="35000"/>
                      </a:schemeClr>
                    </a:solidFill>
                    <a:cs typeface="Arial" pitchFamily="34" charset="0"/>
                  </a:rPr>
                  <a:t>K</a:t>
                </a:r>
                <a:r>
                  <a:rPr lang="id-ID" altLang="ko-KR" sz="1200">
                    <a:solidFill>
                      <a:schemeClr val="tx1">
                        <a:lumMod val="65000"/>
                        <a:lumOff val="35000"/>
                      </a:schemeClr>
                    </a:solidFill>
                    <a:cs typeface="Arial" pitchFamily="34" charset="0"/>
                  </a:rPr>
                  <a:t>arena permasalahan akibat kebakaran maka dikembangkan sistem deteksi kebakaran berbasis IoT yang dapat mendeteksi adanya kebakaran di rumah sejak dini.</a:t>
                </a:r>
                <a:endParaRPr lang="ko-KR" altLang="en-US" sz="1200" dirty="0">
                  <a:solidFill>
                    <a:schemeClr val="tx1">
                      <a:lumMod val="65000"/>
                      <a:lumOff val="35000"/>
                    </a:schemeClr>
                  </a:solidFill>
                  <a:cs typeface="Arial" pitchFamily="34" charset="0"/>
                </a:endParaRPr>
              </a:p>
            </p:txBody>
          </p:sp>
        </p:grpSp>
        <p:grpSp>
          <p:nvGrpSpPr>
            <p:cNvPr id="55" name="Group 54">
              <a:extLst>
                <a:ext uri="{FF2B5EF4-FFF2-40B4-BE49-F238E27FC236}">
                  <a16:creationId xmlns:a16="http://schemas.microsoft.com/office/drawing/2014/main" id="{07D1AEF4-2A1B-BC90-8FDD-D72F342E5044}"/>
                </a:ext>
              </a:extLst>
            </p:cNvPr>
            <p:cNvGrpSpPr/>
            <p:nvPr/>
          </p:nvGrpSpPr>
          <p:grpSpPr>
            <a:xfrm>
              <a:off x="2195736" y="1745650"/>
              <a:ext cx="792088" cy="838984"/>
              <a:chOff x="2195736" y="1702897"/>
              <a:chExt cx="792088" cy="838984"/>
            </a:xfrm>
          </p:grpSpPr>
          <p:sp>
            <p:nvSpPr>
              <p:cNvPr id="56" name="Chevron 11">
                <a:extLst>
                  <a:ext uri="{FF2B5EF4-FFF2-40B4-BE49-F238E27FC236}">
                    <a16:creationId xmlns:a16="http://schemas.microsoft.com/office/drawing/2014/main" id="{B92C0CC3-A83D-A511-F989-88CF97C3B270}"/>
                  </a:ext>
                </a:extLst>
              </p:cNvPr>
              <p:cNvSpPr/>
              <p:nvPr/>
            </p:nvSpPr>
            <p:spPr>
              <a:xfrm rot="16200000">
                <a:off x="2172288" y="1726345"/>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57" name="TextBox 56">
                <a:extLst>
                  <a:ext uri="{FF2B5EF4-FFF2-40B4-BE49-F238E27FC236}">
                    <a16:creationId xmlns:a16="http://schemas.microsoft.com/office/drawing/2014/main" id="{19874C78-AAEC-E63E-EA82-2EA70A5D2A00}"/>
                  </a:ext>
                </a:extLst>
              </p:cNvPr>
              <p:cNvSpPr txBox="1"/>
              <p:nvPr/>
            </p:nvSpPr>
            <p:spPr>
              <a:xfrm>
                <a:off x="2314709" y="1817649"/>
                <a:ext cx="554143" cy="461665"/>
              </a:xfrm>
              <a:prstGeom prst="rect">
                <a:avLst/>
              </a:prstGeom>
              <a:noFill/>
            </p:spPr>
            <p:txBody>
              <a:bodyPr wrap="square" rtlCol="0">
                <a:spAutoFit/>
              </a:bodyPr>
              <a:lstStyle/>
              <a:p>
                <a:pPr algn="ctr"/>
                <a:r>
                  <a:rPr lang="en-US" altLang="ko-KR" sz="2400" b="1">
                    <a:solidFill>
                      <a:schemeClr val="bg1"/>
                    </a:solidFill>
                    <a:cs typeface="Arial" pitchFamily="34" charset="0"/>
                  </a:rPr>
                  <a:t>0</a:t>
                </a:r>
                <a:r>
                  <a:rPr lang="id-ID" altLang="ko-KR" sz="2400" b="1">
                    <a:solidFill>
                      <a:schemeClr val="bg1"/>
                    </a:solidFill>
                    <a:cs typeface="Arial" pitchFamily="34" charset="0"/>
                  </a:rPr>
                  <a:t>3</a:t>
                </a:r>
                <a:endParaRPr lang="ko-KR" altLang="en-US" sz="2400" b="1" dirty="0">
                  <a:solidFill>
                    <a:schemeClr val="bg1"/>
                  </a:solidFill>
                  <a:cs typeface="Arial" pitchFamily="34" charset="0"/>
                </a:endParaRPr>
              </a:p>
            </p:txBody>
          </p:sp>
        </p:grpSp>
      </p:grpSp>
      <p:grpSp>
        <p:nvGrpSpPr>
          <p:cNvPr id="60" name="Group 59">
            <a:extLst>
              <a:ext uri="{FF2B5EF4-FFF2-40B4-BE49-F238E27FC236}">
                <a16:creationId xmlns:a16="http://schemas.microsoft.com/office/drawing/2014/main" id="{CA679CBE-B51F-E4F9-2DA9-CD7E74826AE8}"/>
              </a:ext>
            </a:extLst>
          </p:cNvPr>
          <p:cNvGrpSpPr/>
          <p:nvPr/>
        </p:nvGrpSpPr>
        <p:grpSpPr>
          <a:xfrm>
            <a:off x="2267744" y="3966090"/>
            <a:ext cx="6429511" cy="903153"/>
            <a:chOff x="2195736" y="312450"/>
            <a:chExt cx="6429511" cy="903153"/>
          </a:xfrm>
        </p:grpSpPr>
        <p:sp>
          <p:nvSpPr>
            <p:cNvPr id="61" name="Rectangle 60">
              <a:extLst>
                <a:ext uri="{FF2B5EF4-FFF2-40B4-BE49-F238E27FC236}">
                  <a16:creationId xmlns:a16="http://schemas.microsoft.com/office/drawing/2014/main" id="{5ACE4591-E342-1E28-DC31-DB808A743C40}"/>
                </a:ext>
              </a:extLst>
            </p:cNvPr>
            <p:cNvSpPr/>
            <p:nvPr/>
          </p:nvSpPr>
          <p:spPr>
            <a:xfrm>
              <a:off x="3144387" y="312450"/>
              <a:ext cx="5480860" cy="903153"/>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65000"/>
                    <a:lumOff val="35000"/>
                  </a:schemeClr>
                </a:solidFill>
                <a:latin typeface="Arial" pitchFamily="34" charset="0"/>
                <a:cs typeface="Arial" pitchFamily="34" charset="0"/>
              </a:endParaRPr>
            </a:p>
          </p:txBody>
        </p:sp>
        <p:grpSp>
          <p:nvGrpSpPr>
            <p:cNvPr id="62" name="Group 61">
              <a:extLst>
                <a:ext uri="{FF2B5EF4-FFF2-40B4-BE49-F238E27FC236}">
                  <a16:creationId xmlns:a16="http://schemas.microsoft.com/office/drawing/2014/main" id="{B954E61F-4883-F553-4BEA-532669288A51}"/>
                </a:ext>
              </a:extLst>
            </p:cNvPr>
            <p:cNvGrpSpPr/>
            <p:nvPr/>
          </p:nvGrpSpPr>
          <p:grpSpPr>
            <a:xfrm>
              <a:off x="3347864" y="376619"/>
              <a:ext cx="5040560" cy="753264"/>
              <a:chOff x="2175371" y="1762964"/>
              <a:chExt cx="5040560" cy="753264"/>
            </a:xfrm>
          </p:grpSpPr>
          <p:sp>
            <p:nvSpPr>
              <p:cNvPr id="66" name="TextBox 10">
                <a:extLst>
                  <a:ext uri="{FF2B5EF4-FFF2-40B4-BE49-F238E27FC236}">
                    <a16:creationId xmlns:a16="http://schemas.microsoft.com/office/drawing/2014/main" id="{0AE27603-77BA-B774-7905-14DB80797990}"/>
                  </a:ext>
                </a:extLst>
              </p:cNvPr>
              <p:cNvSpPr txBox="1"/>
              <p:nvPr/>
            </p:nvSpPr>
            <p:spPr bwMode="auto">
              <a:xfrm>
                <a:off x="2175371" y="1762964"/>
                <a:ext cx="5040560" cy="32265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id-ID" altLang="ko-KR" sz="1400" b="1">
                    <a:solidFill>
                      <a:schemeClr val="tx1">
                        <a:lumMod val="65000"/>
                        <a:lumOff val="35000"/>
                      </a:schemeClr>
                    </a:solidFill>
                    <a:cs typeface="Arial" pitchFamily="34" charset="0"/>
                  </a:rPr>
                  <a:t>Cara Kerja Sistem</a:t>
                </a:r>
                <a:endParaRPr lang="en-US" altLang="ko-KR" sz="1400" b="1" dirty="0">
                  <a:solidFill>
                    <a:schemeClr val="tx1">
                      <a:lumMod val="65000"/>
                      <a:lumOff val="35000"/>
                    </a:schemeClr>
                  </a:solidFill>
                  <a:cs typeface="Arial" pitchFamily="34" charset="0"/>
                </a:endParaRPr>
              </a:p>
            </p:txBody>
          </p:sp>
          <p:sp>
            <p:nvSpPr>
              <p:cNvPr id="67" name="TextBox 66">
                <a:extLst>
                  <a:ext uri="{FF2B5EF4-FFF2-40B4-BE49-F238E27FC236}">
                    <a16:creationId xmlns:a16="http://schemas.microsoft.com/office/drawing/2014/main" id="{7EAE3453-5C98-E897-1A68-1FB802D5F324}"/>
                  </a:ext>
                </a:extLst>
              </p:cNvPr>
              <p:cNvSpPr txBox="1"/>
              <p:nvPr/>
            </p:nvSpPr>
            <p:spPr bwMode="auto">
              <a:xfrm>
                <a:off x="2175371" y="2032239"/>
                <a:ext cx="5040560" cy="483989"/>
              </a:xfrm>
              <a:prstGeom prst="round2Same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a:solidFill>
                      <a:schemeClr val="tx1">
                        <a:lumMod val="65000"/>
                        <a:lumOff val="35000"/>
                      </a:schemeClr>
                    </a:solidFill>
                    <a:cs typeface="Arial" pitchFamily="34" charset="0"/>
                  </a:rPr>
                  <a:t>S</a:t>
                </a:r>
                <a:r>
                  <a:rPr lang="id-ID" altLang="ko-KR" sz="1200">
                    <a:solidFill>
                      <a:schemeClr val="tx1">
                        <a:lumMod val="65000"/>
                        <a:lumOff val="35000"/>
                      </a:schemeClr>
                    </a:solidFill>
                    <a:cs typeface="Arial" pitchFamily="34" charset="0"/>
                  </a:rPr>
                  <a:t>istem mendeteksi kebakaran dan tandanya lalu memadamkan api yang terdeteksi, serta mengirim notifikasi ke aplikasi android pengguna.</a:t>
                </a:r>
                <a:endParaRPr lang="ko-KR" altLang="en-US" sz="1200" dirty="0">
                  <a:solidFill>
                    <a:schemeClr val="tx1">
                      <a:lumMod val="65000"/>
                      <a:lumOff val="35000"/>
                    </a:schemeClr>
                  </a:solidFill>
                  <a:cs typeface="Arial" pitchFamily="34" charset="0"/>
                </a:endParaRPr>
              </a:p>
            </p:txBody>
          </p:sp>
        </p:grpSp>
        <p:grpSp>
          <p:nvGrpSpPr>
            <p:cNvPr id="63" name="Group 62">
              <a:extLst>
                <a:ext uri="{FF2B5EF4-FFF2-40B4-BE49-F238E27FC236}">
                  <a16:creationId xmlns:a16="http://schemas.microsoft.com/office/drawing/2014/main" id="{072FD375-35A8-E99B-D074-0273BE45EC05}"/>
                </a:ext>
              </a:extLst>
            </p:cNvPr>
            <p:cNvGrpSpPr/>
            <p:nvPr/>
          </p:nvGrpSpPr>
          <p:grpSpPr>
            <a:xfrm>
              <a:off x="2195736" y="376619"/>
              <a:ext cx="792088" cy="838984"/>
              <a:chOff x="2195736" y="388069"/>
              <a:chExt cx="792088" cy="838984"/>
            </a:xfrm>
          </p:grpSpPr>
          <p:sp>
            <p:nvSpPr>
              <p:cNvPr id="64" name="Chevron 11">
                <a:extLst>
                  <a:ext uri="{FF2B5EF4-FFF2-40B4-BE49-F238E27FC236}">
                    <a16:creationId xmlns:a16="http://schemas.microsoft.com/office/drawing/2014/main" id="{BE1EC6E1-BBE9-8D3F-42C3-2D87817F303A}"/>
                  </a:ext>
                </a:extLst>
              </p:cNvPr>
              <p:cNvSpPr/>
              <p:nvPr/>
            </p:nvSpPr>
            <p:spPr>
              <a:xfrm rot="16200000">
                <a:off x="2172288" y="411517"/>
                <a:ext cx="838984" cy="792088"/>
              </a:xfrm>
              <a:prstGeom prst="chevron">
                <a:avLst>
                  <a:gd name="adj" fmla="val 3391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Arial" pitchFamily="34" charset="0"/>
                  <a:cs typeface="Arial" pitchFamily="34" charset="0"/>
                </a:endParaRPr>
              </a:p>
            </p:txBody>
          </p:sp>
          <p:sp>
            <p:nvSpPr>
              <p:cNvPr id="65" name="TextBox 64">
                <a:extLst>
                  <a:ext uri="{FF2B5EF4-FFF2-40B4-BE49-F238E27FC236}">
                    <a16:creationId xmlns:a16="http://schemas.microsoft.com/office/drawing/2014/main" id="{797B478F-9372-27EF-8636-AB2D24654E56}"/>
                  </a:ext>
                </a:extLst>
              </p:cNvPr>
              <p:cNvSpPr txBox="1"/>
              <p:nvPr/>
            </p:nvSpPr>
            <p:spPr>
              <a:xfrm>
                <a:off x="2314709" y="502821"/>
                <a:ext cx="554143" cy="461665"/>
              </a:xfrm>
              <a:prstGeom prst="rect">
                <a:avLst/>
              </a:prstGeom>
              <a:noFill/>
            </p:spPr>
            <p:txBody>
              <a:bodyPr wrap="square" rtlCol="0">
                <a:spAutoFit/>
              </a:bodyPr>
              <a:lstStyle/>
              <a:p>
                <a:pPr algn="ctr"/>
                <a:r>
                  <a:rPr lang="en-US" altLang="ko-KR" sz="2400" b="1">
                    <a:solidFill>
                      <a:schemeClr val="bg1"/>
                    </a:solidFill>
                    <a:cs typeface="Arial" pitchFamily="34" charset="0"/>
                  </a:rPr>
                  <a:t>0</a:t>
                </a:r>
                <a:r>
                  <a:rPr lang="id-ID" altLang="ko-KR" sz="2400" b="1">
                    <a:solidFill>
                      <a:schemeClr val="bg1"/>
                    </a:solidFill>
                    <a:cs typeface="Arial" pitchFamily="34" charset="0"/>
                  </a:rPr>
                  <a:t>4</a:t>
                </a:r>
                <a:endParaRPr lang="ko-KR" altLang="en-US" sz="2400" b="1" dirty="0">
                  <a:solidFill>
                    <a:schemeClr val="bg1"/>
                  </a:solidFill>
                  <a:cs typeface="Arial" pitchFamily="34" charset="0"/>
                </a:endParaRPr>
              </a:p>
            </p:txBody>
          </p:sp>
        </p:grpSp>
      </p:grpSp>
    </p:spTree>
    <p:extLst>
      <p:ext uri="{BB962C8B-B14F-4D97-AF65-F5344CB8AC3E}">
        <p14:creationId xmlns:p14="http://schemas.microsoft.com/office/powerpoint/2010/main" val="1095055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6CADF2-7433-0316-F35C-1191B5853320}"/>
              </a:ext>
            </a:extLst>
          </p:cNvPr>
          <p:cNvSpPr>
            <a:spLocks noGrp="1"/>
          </p:cNvSpPr>
          <p:nvPr>
            <p:ph type="body" sz="quarter" idx="10"/>
          </p:nvPr>
        </p:nvSpPr>
        <p:spPr/>
        <p:txBody>
          <a:bodyPr/>
          <a:lstStyle/>
          <a:p>
            <a:r>
              <a:rPr lang="id-ID" sz="2400" b="1"/>
              <a:t>Pengujian Keseluruhan Sistem</a:t>
            </a:r>
            <a:endParaRPr lang="en-ID" sz="2400" b="1"/>
          </a:p>
        </p:txBody>
      </p:sp>
      <p:graphicFrame>
        <p:nvGraphicFramePr>
          <p:cNvPr id="6" name="Table 5">
            <a:extLst>
              <a:ext uri="{FF2B5EF4-FFF2-40B4-BE49-F238E27FC236}">
                <a16:creationId xmlns:a16="http://schemas.microsoft.com/office/drawing/2014/main" id="{FB5BAA26-7EB6-AA58-5358-AF25EA996365}"/>
              </a:ext>
            </a:extLst>
          </p:cNvPr>
          <p:cNvGraphicFramePr>
            <a:graphicFrameLocks noGrp="1"/>
          </p:cNvGraphicFramePr>
          <p:nvPr>
            <p:extLst>
              <p:ext uri="{D42A27DB-BD31-4B8C-83A1-F6EECF244321}">
                <p14:modId xmlns:p14="http://schemas.microsoft.com/office/powerpoint/2010/main" val="569111542"/>
              </p:ext>
            </p:extLst>
          </p:nvPr>
        </p:nvGraphicFramePr>
        <p:xfrm>
          <a:off x="611560" y="823495"/>
          <a:ext cx="7920879" cy="4320005"/>
        </p:xfrm>
        <a:graphic>
          <a:graphicData uri="http://schemas.openxmlformats.org/drawingml/2006/table">
            <a:tbl>
              <a:tblPr firstRow="1" firstCol="1" bandRow="1">
                <a:tableStyleId>{5C22544A-7EE6-4342-B048-85BDC9FD1C3A}</a:tableStyleId>
              </a:tblPr>
              <a:tblGrid>
                <a:gridCol w="360040">
                  <a:extLst>
                    <a:ext uri="{9D8B030D-6E8A-4147-A177-3AD203B41FA5}">
                      <a16:colId xmlns:a16="http://schemas.microsoft.com/office/drawing/2014/main" val="3958685100"/>
                    </a:ext>
                  </a:extLst>
                </a:gridCol>
                <a:gridCol w="1030858">
                  <a:extLst>
                    <a:ext uri="{9D8B030D-6E8A-4147-A177-3AD203B41FA5}">
                      <a16:colId xmlns:a16="http://schemas.microsoft.com/office/drawing/2014/main" val="2825090359"/>
                    </a:ext>
                  </a:extLst>
                </a:gridCol>
                <a:gridCol w="990852">
                  <a:extLst>
                    <a:ext uri="{9D8B030D-6E8A-4147-A177-3AD203B41FA5}">
                      <a16:colId xmlns:a16="http://schemas.microsoft.com/office/drawing/2014/main" val="2102539192"/>
                    </a:ext>
                  </a:extLst>
                </a:gridCol>
                <a:gridCol w="990852">
                  <a:extLst>
                    <a:ext uri="{9D8B030D-6E8A-4147-A177-3AD203B41FA5}">
                      <a16:colId xmlns:a16="http://schemas.microsoft.com/office/drawing/2014/main" val="3730630727"/>
                    </a:ext>
                  </a:extLst>
                </a:gridCol>
                <a:gridCol w="1061633">
                  <a:extLst>
                    <a:ext uri="{9D8B030D-6E8A-4147-A177-3AD203B41FA5}">
                      <a16:colId xmlns:a16="http://schemas.microsoft.com/office/drawing/2014/main" val="1297946005"/>
                    </a:ext>
                  </a:extLst>
                </a:gridCol>
                <a:gridCol w="602236">
                  <a:extLst>
                    <a:ext uri="{9D8B030D-6E8A-4147-A177-3AD203B41FA5}">
                      <a16:colId xmlns:a16="http://schemas.microsoft.com/office/drawing/2014/main" val="1855072913"/>
                    </a:ext>
                  </a:extLst>
                </a:gridCol>
                <a:gridCol w="1025599">
                  <a:extLst>
                    <a:ext uri="{9D8B030D-6E8A-4147-A177-3AD203B41FA5}">
                      <a16:colId xmlns:a16="http://schemas.microsoft.com/office/drawing/2014/main" val="2529186136"/>
                    </a:ext>
                  </a:extLst>
                </a:gridCol>
                <a:gridCol w="416927">
                  <a:extLst>
                    <a:ext uri="{9D8B030D-6E8A-4147-A177-3AD203B41FA5}">
                      <a16:colId xmlns:a16="http://schemas.microsoft.com/office/drawing/2014/main" val="1358865869"/>
                    </a:ext>
                  </a:extLst>
                </a:gridCol>
                <a:gridCol w="416927">
                  <a:extLst>
                    <a:ext uri="{9D8B030D-6E8A-4147-A177-3AD203B41FA5}">
                      <a16:colId xmlns:a16="http://schemas.microsoft.com/office/drawing/2014/main" val="3521322152"/>
                    </a:ext>
                  </a:extLst>
                </a:gridCol>
                <a:gridCol w="1024955">
                  <a:extLst>
                    <a:ext uri="{9D8B030D-6E8A-4147-A177-3AD203B41FA5}">
                      <a16:colId xmlns:a16="http://schemas.microsoft.com/office/drawing/2014/main" val="4022112490"/>
                    </a:ext>
                  </a:extLst>
                </a:gridCol>
              </a:tblGrid>
              <a:tr h="387737">
                <a:tc>
                  <a:txBody>
                    <a:bodyPr/>
                    <a:lstStyle/>
                    <a:p>
                      <a:pPr algn="ctr">
                        <a:lnSpc>
                          <a:spcPct val="115000"/>
                        </a:lnSpc>
                        <a:spcAft>
                          <a:spcPts val="1000"/>
                        </a:spcAft>
                      </a:pPr>
                      <a:r>
                        <a:rPr lang="id-ID" sz="1000" kern="100">
                          <a:effectLst/>
                        </a:rPr>
                        <a:t>No</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Jarak Api  (cm)</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Nilai Sensor     Api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Nilai Sensor     Gas (ppm)</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Nilai Sensor       Suhu (°C)</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Buzzer</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Water Pump</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Keterangan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Delay Notifikasi (s)</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2655406967"/>
                  </a:ext>
                </a:extLst>
              </a:tr>
              <a:tr h="259740">
                <a:tc>
                  <a:txBody>
                    <a:bodyPr/>
                    <a:lstStyle/>
                    <a:p>
                      <a:pPr algn="ctr">
                        <a:lnSpc>
                          <a:spcPct val="115000"/>
                        </a:lnSpc>
                        <a:spcAft>
                          <a:spcPts val="1000"/>
                        </a:spcAft>
                      </a:pPr>
                      <a:r>
                        <a:rPr lang="id-ID" sz="1000" kern="100">
                          <a:effectLst/>
                        </a:rPr>
                        <a:t>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51,73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2,34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2664969802"/>
                  </a:ext>
                </a:extLst>
              </a:tr>
              <a:tr h="259740">
                <a:tc>
                  <a:txBody>
                    <a:bodyPr/>
                    <a:lstStyle/>
                    <a:p>
                      <a:pPr algn="ctr">
                        <a:lnSpc>
                          <a:spcPct val="115000"/>
                        </a:lnSpc>
                        <a:spcAft>
                          <a:spcPts val="1000"/>
                        </a:spcAft>
                      </a:pPr>
                      <a:r>
                        <a:rPr lang="id-ID" sz="1000" kern="100">
                          <a:effectLst/>
                        </a:rPr>
                        <a:t>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20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20,76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31,6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3,22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211968373"/>
                  </a:ext>
                </a:extLst>
              </a:tr>
              <a:tr h="259740">
                <a:tc>
                  <a:txBody>
                    <a:bodyPr/>
                    <a:lstStyle/>
                    <a:p>
                      <a:pPr algn="ctr">
                        <a:lnSpc>
                          <a:spcPct val="115000"/>
                        </a:lnSpc>
                        <a:spcAft>
                          <a:spcPts val="1000"/>
                        </a:spcAft>
                      </a:pPr>
                      <a:r>
                        <a:rPr lang="id-ID" sz="1000" kern="100">
                          <a:effectLst/>
                        </a:rPr>
                        <a:t>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10,7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31,8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2,39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3109213000"/>
                  </a:ext>
                </a:extLst>
              </a:tr>
              <a:tr h="259740">
                <a:tc>
                  <a:txBody>
                    <a:bodyPr/>
                    <a:lstStyle/>
                    <a:p>
                      <a:pPr algn="ctr">
                        <a:lnSpc>
                          <a:spcPct val="115000"/>
                        </a:lnSpc>
                        <a:spcAft>
                          <a:spcPts val="1000"/>
                        </a:spcAft>
                      </a:pPr>
                      <a:r>
                        <a:rPr lang="id-ID" sz="1000" kern="100">
                          <a:effectLst/>
                        </a:rPr>
                        <a:t>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40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10,5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31,9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2,28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3711987025"/>
                  </a:ext>
                </a:extLst>
              </a:tr>
              <a:tr h="259740">
                <a:tc>
                  <a:txBody>
                    <a:bodyPr/>
                    <a:lstStyle/>
                    <a:p>
                      <a:pPr algn="ctr">
                        <a:lnSpc>
                          <a:spcPct val="115000"/>
                        </a:lnSpc>
                        <a:spcAft>
                          <a:spcPts val="1000"/>
                        </a:spcAft>
                      </a:pPr>
                      <a:r>
                        <a:rPr lang="id-ID" sz="1000" kern="100">
                          <a:effectLst/>
                        </a:rPr>
                        <a:t>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50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12,83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31,8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2,34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1836914280"/>
                  </a:ext>
                </a:extLst>
              </a:tr>
              <a:tr h="259740">
                <a:tc>
                  <a:txBody>
                    <a:bodyPr/>
                    <a:lstStyle/>
                    <a:p>
                      <a:pPr algn="ctr">
                        <a:lnSpc>
                          <a:spcPct val="115000"/>
                        </a:lnSpc>
                        <a:spcAft>
                          <a:spcPts val="1000"/>
                        </a:spcAft>
                      </a:pPr>
                      <a:r>
                        <a:rPr lang="id-ID" sz="1000" kern="100">
                          <a:effectLst/>
                        </a:rPr>
                        <a:t>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60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10,63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31,8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1,96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465703391"/>
                  </a:ext>
                </a:extLst>
              </a:tr>
              <a:tr h="259740">
                <a:tc>
                  <a:txBody>
                    <a:bodyPr/>
                    <a:lstStyle/>
                    <a:p>
                      <a:pPr algn="ctr">
                        <a:lnSpc>
                          <a:spcPct val="115000"/>
                        </a:lnSpc>
                        <a:spcAft>
                          <a:spcPts val="1000"/>
                        </a:spcAft>
                      </a:pPr>
                      <a:r>
                        <a:rPr lang="id-ID" sz="1000" kern="100">
                          <a:effectLst/>
                        </a:rPr>
                        <a:t>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70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7,45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31,8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2,43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2409429139"/>
                  </a:ext>
                </a:extLst>
              </a:tr>
              <a:tr h="259740">
                <a:tc>
                  <a:txBody>
                    <a:bodyPr/>
                    <a:lstStyle/>
                    <a:p>
                      <a:pPr algn="ctr">
                        <a:lnSpc>
                          <a:spcPct val="115000"/>
                        </a:lnSpc>
                        <a:spcAft>
                          <a:spcPts val="1000"/>
                        </a:spcAft>
                      </a:pPr>
                      <a:r>
                        <a:rPr lang="id-ID" sz="1000" kern="100">
                          <a:effectLst/>
                        </a:rPr>
                        <a:t>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80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6,16</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31,7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2,23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55602104"/>
                  </a:ext>
                </a:extLst>
              </a:tr>
              <a:tr h="259740">
                <a:tc>
                  <a:txBody>
                    <a:bodyPr/>
                    <a:lstStyle/>
                    <a:p>
                      <a:pPr algn="ctr">
                        <a:lnSpc>
                          <a:spcPct val="115000"/>
                        </a:lnSpc>
                        <a:spcAft>
                          <a:spcPts val="1000"/>
                        </a:spcAft>
                      </a:pPr>
                      <a:r>
                        <a:rPr lang="id-ID" sz="1000" kern="100">
                          <a:effectLst/>
                        </a:rPr>
                        <a:t>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90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4,79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32,2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2,37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4251194908"/>
                  </a:ext>
                </a:extLst>
              </a:tr>
              <a:tr h="259740">
                <a:tc>
                  <a:txBody>
                    <a:bodyPr/>
                    <a:lstStyle/>
                    <a:p>
                      <a:pPr algn="ctr">
                        <a:lnSpc>
                          <a:spcPct val="115000"/>
                        </a:lnSpc>
                        <a:spcAft>
                          <a:spcPts val="1000"/>
                        </a:spcAft>
                      </a:pPr>
                      <a:r>
                        <a:rPr lang="id-ID" sz="1000" kern="100">
                          <a:effectLst/>
                        </a:rPr>
                        <a:t>10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100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4,51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32,2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2,47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2814598289"/>
                  </a:ext>
                </a:extLst>
              </a:tr>
              <a:tr h="259740">
                <a:tc>
                  <a:txBody>
                    <a:bodyPr/>
                    <a:lstStyle/>
                    <a:p>
                      <a:pPr algn="ctr">
                        <a:lnSpc>
                          <a:spcPct val="115000"/>
                        </a:lnSpc>
                        <a:spcAft>
                          <a:spcPts val="1000"/>
                        </a:spcAft>
                      </a:pPr>
                      <a:r>
                        <a:rPr lang="id-ID" sz="1000" kern="100">
                          <a:effectLst/>
                        </a:rPr>
                        <a:t>11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110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4,98</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32,2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2,31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2892753179"/>
                  </a:ext>
                </a:extLst>
              </a:tr>
              <a:tr h="259740">
                <a:tc>
                  <a:txBody>
                    <a:bodyPr/>
                    <a:lstStyle/>
                    <a:p>
                      <a:pPr algn="ctr">
                        <a:lnSpc>
                          <a:spcPct val="115000"/>
                        </a:lnSpc>
                        <a:spcAft>
                          <a:spcPts val="1000"/>
                        </a:spcAft>
                      </a:pPr>
                      <a:r>
                        <a:rPr lang="id-ID" sz="1000" kern="100">
                          <a:effectLst/>
                        </a:rPr>
                        <a:t>12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120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4,79</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32,2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2,01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2428701707"/>
                  </a:ext>
                </a:extLst>
              </a:tr>
              <a:tr h="259740">
                <a:tc>
                  <a:txBody>
                    <a:bodyPr/>
                    <a:lstStyle/>
                    <a:p>
                      <a:pPr algn="ctr">
                        <a:lnSpc>
                          <a:spcPct val="115000"/>
                        </a:lnSpc>
                        <a:spcAft>
                          <a:spcPts val="1000"/>
                        </a:spcAft>
                      </a:pPr>
                      <a:r>
                        <a:rPr lang="id-ID" sz="1000" kern="100">
                          <a:effectLst/>
                        </a:rPr>
                        <a:t>13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130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4,74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32,1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Api Terdeteksi</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2,45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3320397711"/>
                  </a:ext>
                </a:extLst>
              </a:tr>
              <a:tr h="185216">
                <a:tc>
                  <a:txBody>
                    <a:bodyPr/>
                    <a:lstStyle/>
                    <a:p>
                      <a:pPr algn="ctr">
                        <a:lnSpc>
                          <a:spcPct val="115000"/>
                        </a:lnSpc>
                        <a:spcAft>
                          <a:spcPts val="1000"/>
                        </a:spcAft>
                      </a:pPr>
                      <a:r>
                        <a:rPr lang="id-ID" sz="1000" kern="100">
                          <a:effectLst/>
                        </a:rPr>
                        <a:t>14</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140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5,12</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32,1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Aman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1233952840"/>
                  </a:ext>
                </a:extLst>
              </a:tr>
              <a:tr h="185216">
                <a:tc>
                  <a:txBody>
                    <a:bodyPr/>
                    <a:lstStyle/>
                    <a:p>
                      <a:pPr algn="ctr">
                        <a:lnSpc>
                          <a:spcPct val="115000"/>
                        </a:lnSpc>
                        <a:spcAft>
                          <a:spcPts val="1000"/>
                        </a:spcAft>
                      </a:pPr>
                      <a:r>
                        <a:rPr lang="id-ID" sz="1000" kern="100">
                          <a:effectLst/>
                        </a:rPr>
                        <a:t>15</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150</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4,33</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32,1</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a:txBody>
                    <a:bodyPr/>
                    <a:lstStyle/>
                    <a:p>
                      <a:pPr algn="ctr">
                        <a:lnSpc>
                          <a:spcPct val="115000"/>
                        </a:lnSpc>
                        <a:spcAft>
                          <a:spcPts val="1000"/>
                        </a:spcAft>
                      </a:pPr>
                      <a:r>
                        <a:rPr lang="id-ID" sz="1000" kern="100">
                          <a:effectLst/>
                        </a:rPr>
                        <a:t>OFF</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gridSpan="2">
                  <a:txBody>
                    <a:bodyPr/>
                    <a:lstStyle/>
                    <a:p>
                      <a:pPr algn="ctr">
                        <a:lnSpc>
                          <a:spcPct val="115000"/>
                        </a:lnSpc>
                        <a:spcAft>
                          <a:spcPts val="1000"/>
                        </a:spcAft>
                      </a:pPr>
                      <a:r>
                        <a:rPr lang="id-ID" sz="1000" kern="100">
                          <a:effectLst/>
                        </a:rPr>
                        <a:t>Aman</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a:txBody>
                    <a:bodyPr/>
                    <a:lstStyle/>
                    <a:p>
                      <a:pPr algn="ctr">
                        <a:lnSpc>
                          <a:spcPct val="115000"/>
                        </a:lnSpc>
                        <a:spcAft>
                          <a:spcPts val="1000"/>
                        </a:spcAft>
                      </a:pPr>
                      <a:r>
                        <a:rPr lang="id-ID" sz="1000" kern="100">
                          <a:effectLst/>
                        </a:rPr>
                        <a:t>-</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extLst>
                  <a:ext uri="{0D108BD9-81ED-4DB2-BD59-A6C34878D82A}">
                    <a16:rowId xmlns:a16="http://schemas.microsoft.com/office/drawing/2014/main" val="2962707006"/>
                  </a:ext>
                </a:extLst>
              </a:tr>
              <a:tr h="185216">
                <a:tc gridSpan="8">
                  <a:txBody>
                    <a:bodyPr/>
                    <a:lstStyle/>
                    <a:p>
                      <a:pPr algn="ctr">
                        <a:lnSpc>
                          <a:spcPct val="115000"/>
                        </a:lnSpc>
                        <a:spcAft>
                          <a:spcPts val="1000"/>
                        </a:spcAft>
                      </a:pPr>
                      <a:r>
                        <a:rPr lang="id-ID" sz="1000" kern="100">
                          <a:effectLst/>
                        </a:rPr>
                        <a:t>Nilai Rata-Rata</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gridSpan="2">
                  <a:txBody>
                    <a:bodyPr/>
                    <a:lstStyle/>
                    <a:p>
                      <a:pPr algn="ctr">
                        <a:lnSpc>
                          <a:spcPct val="115000"/>
                        </a:lnSpc>
                        <a:spcAft>
                          <a:spcPts val="1000"/>
                        </a:spcAft>
                      </a:pPr>
                      <a:r>
                        <a:rPr lang="id-ID" sz="1000" kern="100">
                          <a:effectLst/>
                        </a:rPr>
                        <a:t>2,37</a:t>
                      </a:r>
                      <a:endParaRPr lang="en-ID" sz="1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5700" marR="5700" marT="0" marB="0" anchor="ctr"/>
                </a:tc>
                <a:tc hMerge="1">
                  <a:txBody>
                    <a:bodyPr/>
                    <a:lstStyle/>
                    <a:p>
                      <a:endParaRPr lang="en-ID"/>
                    </a:p>
                  </a:txBody>
                  <a:tcPr/>
                </a:tc>
                <a:extLst>
                  <a:ext uri="{0D108BD9-81ED-4DB2-BD59-A6C34878D82A}">
                    <a16:rowId xmlns:a16="http://schemas.microsoft.com/office/drawing/2014/main" val="2078363014"/>
                  </a:ext>
                </a:extLst>
              </a:tr>
            </a:tbl>
          </a:graphicData>
        </a:graphic>
      </p:graphicFrame>
    </p:spTree>
    <p:extLst>
      <p:ext uri="{BB962C8B-B14F-4D97-AF65-F5344CB8AC3E}">
        <p14:creationId xmlns:p14="http://schemas.microsoft.com/office/powerpoint/2010/main" val="447889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id-ID" altLang="ko-KR" sz="2800" b="1"/>
              <a:t>Kesimpulan</a:t>
            </a:r>
            <a:endParaRPr lang="ko-KR" altLang="en-US" sz="2800" b="1" dirty="0"/>
          </a:p>
        </p:txBody>
      </p:sp>
      <p:sp>
        <p:nvSpPr>
          <p:cNvPr id="6" name="TextBox 5"/>
          <p:cNvSpPr txBox="1"/>
          <p:nvPr/>
        </p:nvSpPr>
        <p:spPr>
          <a:xfrm>
            <a:off x="3131840" y="915566"/>
            <a:ext cx="2592287" cy="2800767"/>
          </a:xfrm>
          <a:prstGeom prst="rect">
            <a:avLst/>
          </a:prstGeom>
          <a:solidFill>
            <a:schemeClr val="accent4">
              <a:lumMod val="60000"/>
              <a:lumOff val="40000"/>
            </a:schemeClr>
          </a:solidFill>
        </p:spPr>
        <p:txBody>
          <a:bodyPr wrap="square" rtlCol="0">
            <a:spAutoFit/>
          </a:bodyPr>
          <a:lstStyle/>
          <a:p>
            <a:pPr algn="just"/>
            <a:r>
              <a:rPr lang="id-ID" sz="1100" i="1" kern="0">
                <a:solidFill>
                  <a:schemeClr val="tx1">
                    <a:lumMod val="75000"/>
                    <a:lumOff val="25000"/>
                  </a:schemeClr>
                </a:solidFill>
                <a:effectLst/>
                <a:ea typeface="Calibri" panose="020F0502020204030204" pitchFamily="34" charset="0"/>
              </a:rPr>
              <a:t>Flame sensor </a:t>
            </a:r>
            <a:r>
              <a:rPr lang="id-ID" sz="1100" kern="0">
                <a:solidFill>
                  <a:schemeClr val="tx1">
                    <a:lumMod val="75000"/>
                    <a:lumOff val="25000"/>
                  </a:schemeClr>
                </a:solidFill>
                <a:effectLst/>
                <a:ea typeface="Calibri" panose="020F0502020204030204" pitchFamily="34" charset="0"/>
              </a:rPr>
              <a:t>dapat mendeteksi nyala api pada jarak 5cm-60cm, </a:t>
            </a:r>
            <a:r>
              <a:rPr lang="id-ID" sz="1100" i="1" kern="0">
                <a:solidFill>
                  <a:schemeClr val="tx1">
                    <a:lumMod val="75000"/>
                    <a:lumOff val="25000"/>
                  </a:schemeClr>
                </a:solidFill>
                <a:effectLst/>
                <a:ea typeface="Calibri" panose="020F0502020204030204" pitchFamily="34" charset="0"/>
              </a:rPr>
              <a:t>buzzer</a:t>
            </a:r>
            <a:r>
              <a:rPr lang="id-ID" sz="1100" kern="0">
                <a:solidFill>
                  <a:schemeClr val="tx1">
                    <a:lumMod val="75000"/>
                    <a:lumOff val="25000"/>
                  </a:schemeClr>
                </a:solidFill>
                <a:effectLst/>
                <a:ea typeface="Calibri" panose="020F0502020204030204" pitchFamily="34" charset="0"/>
              </a:rPr>
              <a:t> dan </a:t>
            </a:r>
            <a:r>
              <a:rPr lang="id-ID" sz="1100" i="1" kern="0">
                <a:solidFill>
                  <a:schemeClr val="tx1">
                    <a:lumMod val="75000"/>
                    <a:lumOff val="25000"/>
                  </a:schemeClr>
                </a:solidFill>
                <a:effectLst/>
                <a:ea typeface="Calibri" panose="020F0502020204030204" pitchFamily="34" charset="0"/>
              </a:rPr>
              <a:t>water pump</a:t>
            </a:r>
            <a:r>
              <a:rPr lang="id-ID" sz="1100" kern="0">
                <a:solidFill>
                  <a:schemeClr val="tx1">
                    <a:lumMod val="75000"/>
                    <a:lumOff val="25000"/>
                  </a:schemeClr>
                </a:solidFill>
                <a:effectLst/>
                <a:ea typeface="Calibri" panose="020F0502020204030204" pitchFamily="34" charset="0"/>
              </a:rPr>
              <a:t> ON. </a:t>
            </a:r>
          </a:p>
          <a:p>
            <a:pPr algn="just"/>
            <a:endParaRPr lang="id-ID" sz="1100" kern="0">
              <a:solidFill>
                <a:schemeClr val="tx1">
                  <a:lumMod val="75000"/>
                  <a:lumOff val="25000"/>
                </a:schemeClr>
              </a:solidFill>
              <a:effectLst/>
              <a:ea typeface="Calibri" panose="020F0502020204030204" pitchFamily="34" charset="0"/>
            </a:endParaRPr>
          </a:p>
          <a:p>
            <a:pPr algn="just"/>
            <a:r>
              <a:rPr lang="id-ID" sz="1100" kern="0">
                <a:solidFill>
                  <a:schemeClr val="tx1">
                    <a:lumMod val="75000"/>
                    <a:lumOff val="25000"/>
                  </a:schemeClr>
                </a:solidFill>
                <a:effectLst/>
                <a:ea typeface="Calibri" panose="020F0502020204030204" pitchFamily="34" charset="0"/>
              </a:rPr>
              <a:t>Sensor gas MQ-2 mendeteksi kadar   gas butana yang &gt;= </a:t>
            </a:r>
            <a:r>
              <a:rPr lang="id-ID" sz="1100" i="1" kern="0">
                <a:solidFill>
                  <a:schemeClr val="tx1">
                    <a:lumMod val="75000"/>
                    <a:lumOff val="25000"/>
                  </a:schemeClr>
                </a:solidFill>
                <a:effectLst/>
                <a:ea typeface="Calibri" panose="020F0502020204030204" pitchFamily="34" charset="0"/>
              </a:rPr>
              <a:t>threshold</a:t>
            </a:r>
            <a:r>
              <a:rPr lang="id-ID" sz="1100" kern="0">
                <a:solidFill>
                  <a:schemeClr val="tx1">
                    <a:lumMod val="75000"/>
                    <a:lumOff val="25000"/>
                  </a:schemeClr>
                </a:solidFill>
                <a:effectLst/>
                <a:ea typeface="Calibri" panose="020F0502020204030204" pitchFamily="34" charset="0"/>
              </a:rPr>
              <a:t> pada     jarak 10cm-170cm, </a:t>
            </a:r>
            <a:r>
              <a:rPr lang="id-ID" sz="1100" i="1" kern="0">
                <a:solidFill>
                  <a:schemeClr val="tx1">
                    <a:lumMod val="75000"/>
                    <a:lumOff val="25000"/>
                  </a:schemeClr>
                </a:solidFill>
                <a:effectLst/>
                <a:ea typeface="Calibri" panose="020F0502020204030204" pitchFamily="34" charset="0"/>
              </a:rPr>
              <a:t>buzzer</a:t>
            </a:r>
            <a:r>
              <a:rPr lang="id-ID" sz="1100" kern="0">
                <a:solidFill>
                  <a:schemeClr val="tx1">
                    <a:lumMod val="75000"/>
                    <a:lumOff val="25000"/>
                  </a:schemeClr>
                </a:solidFill>
                <a:effectLst/>
                <a:ea typeface="Calibri" panose="020F0502020204030204" pitchFamily="34" charset="0"/>
              </a:rPr>
              <a:t> ON.</a:t>
            </a:r>
          </a:p>
          <a:p>
            <a:pPr algn="just"/>
            <a:endParaRPr lang="id-ID" sz="1100" kern="0">
              <a:solidFill>
                <a:schemeClr val="tx1">
                  <a:lumMod val="75000"/>
                  <a:lumOff val="25000"/>
                </a:schemeClr>
              </a:solidFill>
              <a:ea typeface="Calibri" panose="020F0502020204030204" pitchFamily="34" charset="0"/>
            </a:endParaRPr>
          </a:p>
          <a:p>
            <a:pPr algn="just"/>
            <a:r>
              <a:rPr lang="id-ID" sz="1100" kern="0">
                <a:solidFill>
                  <a:schemeClr val="tx1">
                    <a:lumMod val="75000"/>
                    <a:lumOff val="25000"/>
                  </a:schemeClr>
                </a:solidFill>
                <a:effectLst/>
                <a:ea typeface="Calibri" panose="020F0502020204030204" pitchFamily="34" charset="0"/>
              </a:rPr>
              <a:t>Sensor suhu DHT22 memiliki akurasi 98,52%, galat 1,48%, perbandingan   dengan Hygrometer  </a:t>
            </a:r>
            <a:r>
              <a:rPr lang="id-ID" sz="1100" i="1" kern="0">
                <a:solidFill>
                  <a:schemeClr val="tx1">
                    <a:lumMod val="75000"/>
                    <a:lumOff val="25000"/>
                  </a:schemeClr>
                </a:solidFill>
                <a:effectLst/>
                <a:ea typeface="Calibri" panose="020F0502020204030204" pitchFamily="34" charset="0"/>
              </a:rPr>
              <a:t>Digital</a:t>
            </a:r>
            <a:r>
              <a:rPr lang="id-ID" sz="1100" kern="0">
                <a:solidFill>
                  <a:schemeClr val="tx1">
                    <a:lumMod val="75000"/>
                    <a:lumOff val="25000"/>
                  </a:schemeClr>
                </a:solidFill>
                <a:effectLst/>
                <a:ea typeface="Calibri" panose="020F0502020204030204" pitchFamily="34" charset="0"/>
              </a:rPr>
              <a:t>, nilai        diambil tiap 5 menit, </a:t>
            </a:r>
            <a:r>
              <a:rPr lang="id-ID" sz="1100" i="1" kern="0">
                <a:solidFill>
                  <a:schemeClr val="tx1">
                    <a:lumMod val="75000"/>
                    <a:lumOff val="25000"/>
                  </a:schemeClr>
                </a:solidFill>
                <a:effectLst/>
                <a:ea typeface="Calibri" panose="020F0502020204030204" pitchFamily="34" charset="0"/>
              </a:rPr>
              <a:t>buzzer</a:t>
            </a:r>
            <a:r>
              <a:rPr lang="id-ID" sz="1100" kern="0">
                <a:solidFill>
                  <a:schemeClr val="tx1">
                    <a:lumMod val="75000"/>
                    <a:lumOff val="25000"/>
                  </a:schemeClr>
                </a:solidFill>
                <a:effectLst/>
                <a:ea typeface="Calibri" panose="020F0502020204030204" pitchFamily="34" charset="0"/>
              </a:rPr>
              <a:t> ON.</a:t>
            </a:r>
          </a:p>
          <a:p>
            <a:pPr algn="just"/>
            <a:endParaRPr lang="id-ID" sz="1100" kern="0">
              <a:solidFill>
                <a:schemeClr val="tx1">
                  <a:lumMod val="75000"/>
                  <a:lumOff val="25000"/>
                </a:schemeClr>
              </a:solidFill>
              <a:ea typeface="Calibri" panose="020F0502020204030204" pitchFamily="34" charset="0"/>
            </a:endParaRPr>
          </a:p>
          <a:p>
            <a:pPr algn="just"/>
            <a:r>
              <a:rPr lang="id-ID" sz="1100" kern="0">
                <a:solidFill>
                  <a:schemeClr val="tx1">
                    <a:lumMod val="75000"/>
                    <a:lumOff val="25000"/>
                  </a:schemeClr>
                </a:solidFill>
                <a:effectLst/>
                <a:ea typeface="Calibri" panose="020F0502020204030204" pitchFamily="34" charset="0"/>
              </a:rPr>
              <a:t>Dengan api lebih besar, pada              pengujian keseluruhan sistem, </a:t>
            </a:r>
            <a:r>
              <a:rPr lang="id-ID" sz="1100" i="1" kern="0">
                <a:solidFill>
                  <a:schemeClr val="tx1">
                    <a:lumMod val="75000"/>
                    <a:lumOff val="25000"/>
                  </a:schemeClr>
                </a:solidFill>
                <a:effectLst/>
                <a:ea typeface="Calibri" panose="020F0502020204030204" pitchFamily="34" charset="0"/>
              </a:rPr>
              <a:t>flame  sensor</a:t>
            </a:r>
            <a:r>
              <a:rPr lang="id-ID" sz="1100" kern="0">
                <a:solidFill>
                  <a:schemeClr val="tx1">
                    <a:lumMod val="75000"/>
                    <a:lumOff val="25000"/>
                  </a:schemeClr>
                </a:solidFill>
                <a:effectLst/>
                <a:ea typeface="Calibri" panose="020F0502020204030204" pitchFamily="34" charset="0"/>
              </a:rPr>
              <a:t> mendeteksi sampai 130cm.</a:t>
            </a:r>
            <a:endParaRPr lang="en-US" altLang="ko-KR" sz="900" dirty="0">
              <a:solidFill>
                <a:schemeClr val="tx1">
                  <a:lumMod val="75000"/>
                  <a:lumOff val="25000"/>
                </a:schemeClr>
              </a:solidFill>
              <a:cs typeface="Arial" pitchFamily="34" charset="0"/>
            </a:endParaRPr>
          </a:p>
        </p:txBody>
      </p:sp>
      <p:sp>
        <p:nvSpPr>
          <p:cNvPr id="12" name="TextBox 11"/>
          <p:cNvSpPr txBox="1"/>
          <p:nvPr/>
        </p:nvSpPr>
        <p:spPr>
          <a:xfrm>
            <a:off x="5940152" y="915566"/>
            <a:ext cx="2808312" cy="938719"/>
          </a:xfrm>
          <a:prstGeom prst="rect">
            <a:avLst/>
          </a:prstGeom>
          <a:solidFill>
            <a:schemeClr val="accent4">
              <a:lumMod val="60000"/>
              <a:lumOff val="40000"/>
            </a:schemeClr>
          </a:solidFill>
        </p:spPr>
        <p:txBody>
          <a:bodyPr wrap="square" rtlCol="0">
            <a:spAutoFit/>
          </a:bodyPr>
          <a:lstStyle/>
          <a:p>
            <a:pPr lvl="0" algn="just"/>
            <a:r>
              <a:rPr lang="id-ID" sz="1100" i="1">
                <a:solidFill>
                  <a:schemeClr val="tx1">
                    <a:lumMod val="75000"/>
                    <a:lumOff val="25000"/>
                  </a:schemeClr>
                </a:solidFill>
                <a:effectLst/>
                <a:ea typeface="Calibri" panose="020F0502020204030204" pitchFamily="34" charset="0"/>
                <a:cs typeface="Times New Roman" panose="02020603050405020304" pitchFamily="18" charset="0"/>
              </a:rPr>
              <a:t>Delay </a:t>
            </a:r>
            <a:r>
              <a:rPr lang="id-ID" sz="1100">
                <a:solidFill>
                  <a:schemeClr val="tx1">
                    <a:lumMod val="75000"/>
                    <a:lumOff val="25000"/>
                  </a:schemeClr>
                </a:solidFill>
                <a:effectLst/>
                <a:ea typeface="Calibri" panose="020F0502020204030204" pitchFamily="34" charset="0"/>
                <a:cs typeface="Times New Roman" panose="02020603050405020304" pitchFamily="18" charset="0"/>
              </a:rPr>
              <a:t>notifikasi sistem </a:t>
            </a:r>
            <a:r>
              <a:rPr lang="id-ID" sz="1100" i="1">
                <a:solidFill>
                  <a:schemeClr val="tx1">
                    <a:lumMod val="75000"/>
                    <a:lumOff val="25000"/>
                  </a:schemeClr>
                </a:solidFill>
                <a:effectLst/>
                <a:ea typeface="Calibri" panose="020F0502020204030204" pitchFamily="34" charset="0"/>
                <a:cs typeface="Times New Roman" panose="02020603050405020304" pitchFamily="18" charset="0"/>
              </a:rPr>
              <a:t>push   notification</a:t>
            </a:r>
            <a:r>
              <a:rPr lang="id-ID" sz="1100">
                <a:solidFill>
                  <a:schemeClr val="tx1">
                    <a:lumMod val="75000"/>
                    <a:lumOff val="25000"/>
                  </a:schemeClr>
                </a:solidFill>
                <a:effectLst/>
                <a:ea typeface="Calibri" panose="020F0502020204030204" pitchFamily="34" charset="0"/>
                <a:cs typeface="Times New Roman" panose="02020603050405020304" pitchFamily="18" charset="0"/>
              </a:rPr>
              <a:t>  nilai rata-rata 3,78 detik pada </a:t>
            </a:r>
            <a:r>
              <a:rPr lang="id-ID" sz="1100" i="1">
                <a:solidFill>
                  <a:schemeClr val="tx1">
                    <a:lumMod val="75000"/>
                    <a:lumOff val="25000"/>
                  </a:schemeClr>
                </a:solidFill>
                <a:effectLst/>
                <a:ea typeface="Calibri" panose="020F0502020204030204" pitchFamily="34" charset="0"/>
                <a:cs typeface="Times New Roman" panose="02020603050405020304" pitchFamily="18" charset="0"/>
              </a:rPr>
              <a:t>flame          sensor</a:t>
            </a:r>
            <a:r>
              <a:rPr lang="id-ID" sz="1100">
                <a:solidFill>
                  <a:schemeClr val="tx1">
                    <a:lumMod val="75000"/>
                    <a:lumOff val="25000"/>
                  </a:schemeClr>
                </a:solidFill>
                <a:effectLst/>
                <a:ea typeface="Calibri" panose="020F0502020204030204" pitchFamily="34" charset="0"/>
                <a:cs typeface="Times New Roman" panose="02020603050405020304" pitchFamily="18" charset="0"/>
              </a:rPr>
              <a:t>,   2,84 detik pada sensor MQ-2,    2,03 detik pada sensor DHT22, dan 2,37 detik pada sistem secara keseluruhan.</a:t>
            </a:r>
            <a:endParaRPr lang="en-ID" sz="1100">
              <a:solidFill>
                <a:schemeClr val="tx1">
                  <a:lumMod val="75000"/>
                  <a:lumOff val="25000"/>
                </a:schemeClr>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2808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id-ID" altLang="ko-KR"/>
              <a:t>Terima Kasih</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0" name="그룹 309">
            <a:extLst>
              <a:ext uri="{FF2B5EF4-FFF2-40B4-BE49-F238E27FC236}">
                <a16:creationId xmlns:a16="http://schemas.microsoft.com/office/drawing/2014/main" id="{442A3511-473C-4E64-A1C0-162D0E9CCFAC}"/>
              </a:ext>
            </a:extLst>
          </p:cNvPr>
          <p:cNvGrpSpPr/>
          <p:nvPr/>
        </p:nvGrpSpPr>
        <p:grpSpPr>
          <a:xfrm>
            <a:off x="1198766" y="882997"/>
            <a:ext cx="6789573" cy="3960931"/>
            <a:chOff x="635001" y="1382712"/>
            <a:chExt cx="7869237" cy="4572002"/>
          </a:xfrm>
          <a:solidFill>
            <a:schemeClr val="accent4">
              <a:lumMod val="40000"/>
              <a:lumOff val="60000"/>
            </a:schemeClr>
          </a:solidFill>
        </p:grpSpPr>
        <p:sp>
          <p:nvSpPr>
            <p:cNvPr id="311" name="Freeform 8">
              <a:extLst>
                <a:ext uri="{FF2B5EF4-FFF2-40B4-BE49-F238E27FC236}">
                  <a16:creationId xmlns:a16="http://schemas.microsoft.com/office/drawing/2014/main" id="{186557A1-9B3F-4230-99A1-1C21B60D32E7}"/>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2" name="Freeform 9">
              <a:extLst>
                <a:ext uri="{FF2B5EF4-FFF2-40B4-BE49-F238E27FC236}">
                  <a16:creationId xmlns:a16="http://schemas.microsoft.com/office/drawing/2014/main" id="{26EFD36D-B257-4B96-83ED-86A760A89479}"/>
                </a:ext>
              </a:extLst>
            </p:cNvPr>
            <p:cNvSpPr>
              <a:spLocks noEditPoints="1"/>
            </p:cNvSpPr>
            <p:nvPr/>
          </p:nvSpPr>
          <p:spPr bwMode="auto">
            <a:xfrm>
              <a:off x="635001" y="2108200"/>
              <a:ext cx="7697788" cy="3846514"/>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3" name="Freeform 10">
              <a:extLst>
                <a:ext uri="{FF2B5EF4-FFF2-40B4-BE49-F238E27FC236}">
                  <a16:creationId xmlns:a16="http://schemas.microsoft.com/office/drawing/2014/main" id="{3E364762-B904-4A35-AC70-0A9705400E85}"/>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4" name="Freeform 11">
              <a:extLst>
                <a:ext uri="{FF2B5EF4-FFF2-40B4-BE49-F238E27FC236}">
                  <a16:creationId xmlns:a16="http://schemas.microsoft.com/office/drawing/2014/main" id="{0A0E1EFD-DFA2-43D3-86F4-EC15E8D3D97E}"/>
                </a:ext>
              </a:extLst>
            </p:cNvPr>
            <p:cNvSpPr>
              <a:spLocks noEditPoints="1"/>
            </p:cNvSpPr>
            <p:nvPr/>
          </p:nvSpPr>
          <p:spPr bwMode="auto">
            <a:xfrm>
              <a:off x="2097088" y="1382712"/>
              <a:ext cx="4552951"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 name="Text Placeholder 1"/>
          <p:cNvSpPr>
            <a:spLocks noGrp="1"/>
          </p:cNvSpPr>
          <p:nvPr>
            <p:ph type="body" sz="quarter" idx="10"/>
          </p:nvPr>
        </p:nvSpPr>
        <p:spPr/>
        <p:txBody>
          <a:bodyPr/>
          <a:lstStyle/>
          <a:p>
            <a:r>
              <a:rPr lang="id-ID" altLang="ko-KR" b="1"/>
              <a:t>Penelitian Terkait</a:t>
            </a:r>
            <a:endParaRPr lang="ko-KR" altLang="en-US" b="1" dirty="0"/>
          </a:p>
        </p:txBody>
      </p:sp>
      <p:sp>
        <p:nvSpPr>
          <p:cNvPr id="12" name="Rectangle 11"/>
          <p:cNvSpPr/>
          <p:nvPr/>
        </p:nvSpPr>
        <p:spPr>
          <a:xfrm>
            <a:off x="2103518" y="2026884"/>
            <a:ext cx="972000" cy="972000"/>
          </a:xfrm>
          <a:prstGeom prst="rect">
            <a:avLst/>
          </a:pr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 name="Right Arrow 3"/>
          <p:cNvSpPr/>
          <p:nvPr/>
        </p:nvSpPr>
        <p:spPr>
          <a:xfrm>
            <a:off x="3090478" y="2285046"/>
            <a:ext cx="978408" cy="484632"/>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6" name="Rectangle 15"/>
          <p:cNvSpPr/>
          <p:nvPr/>
        </p:nvSpPr>
        <p:spPr>
          <a:xfrm>
            <a:off x="4083846" y="2025556"/>
            <a:ext cx="972000" cy="972000"/>
          </a:xfrm>
          <a:prstGeom prst="rect">
            <a:avLst/>
          </a:pr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8" name="Right Arrow 17"/>
          <p:cNvSpPr/>
          <p:nvPr/>
        </p:nvSpPr>
        <p:spPr>
          <a:xfrm>
            <a:off x="5070806" y="2283718"/>
            <a:ext cx="978408" cy="484632"/>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0" name="Rectangle 19"/>
          <p:cNvSpPr/>
          <p:nvPr/>
        </p:nvSpPr>
        <p:spPr>
          <a:xfrm>
            <a:off x="6064174" y="2024228"/>
            <a:ext cx="972000" cy="972000"/>
          </a:xfrm>
          <a:prstGeom prst="rect">
            <a:avLst/>
          </a:pr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3" name="TextBox 22"/>
          <p:cNvSpPr txBox="1"/>
          <p:nvPr/>
        </p:nvSpPr>
        <p:spPr>
          <a:xfrm>
            <a:off x="2216818" y="2215372"/>
            <a:ext cx="745399" cy="584775"/>
          </a:xfrm>
          <a:prstGeom prst="rect">
            <a:avLst/>
          </a:prstGeom>
          <a:noFill/>
        </p:spPr>
        <p:txBody>
          <a:bodyPr wrap="square" rtlCol="0">
            <a:spAutoFit/>
          </a:bodyPr>
          <a:lstStyle/>
          <a:p>
            <a:pPr algn="ctr"/>
            <a:r>
              <a:rPr lang="en-US" altLang="ko-KR" sz="3200" b="1" dirty="0">
                <a:solidFill>
                  <a:schemeClr val="tx1">
                    <a:lumMod val="75000"/>
                    <a:lumOff val="25000"/>
                  </a:schemeClr>
                </a:solidFill>
                <a:cs typeface="Arial" pitchFamily="34" charset="0"/>
              </a:rPr>
              <a:t>01</a:t>
            </a:r>
            <a:endParaRPr lang="ko-KR" altLang="en-US" sz="3200" b="1" dirty="0">
              <a:solidFill>
                <a:schemeClr val="tx1">
                  <a:lumMod val="75000"/>
                  <a:lumOff val="25000"/>
                </a:schemeClr>
              </a:solidFill>
              <a:cs typeface="Arial" pitchFamily="34" charset="0"/>
            </a:endParaRPr>
          </a:p>
        </p:txBody>
      </p:sp>
      <p:sp>
        <p:nvSpPr>
          <p:cNvPr id="24" name="TextBox 23"/>
          <p:cNvSpPr txBox="1"/>
          <p:nvPr/>
        </p:nvSpPr>
        <p:spPr>
          <a:xfrm>
            <a:off x="4197146" y="2220496"/>
            <a:ext cx="745399" cy="584775"/>
          </a:xfrm>
          <a:prstGeom prst="rect">
            <a:avLst/>
          </a:prstGeom>
          <a:noFill/>
        </p:spPr>
        <p:txBody>
          <a:bodyPr wrap="square" rtlCol="0">
            <a:spAutoFit/>
          </a:bodyPr>
          <a:lstStyle/>
          <a:p>
            <a:pPr algn="ctr"/>
            <a:r>
              <a:rPr lang="en-US" altLang="ko-KR" sz="3200" b="1" dirty="0">
                <a:solidFill>
                  <a:schemeClr val="tx1">
                    <a:lumMod val="75000"/>
                    <a:lumOff val="25000"/>
                  </a:schemeClr>
                </a:solidFill>
                <a:cs typeface="Arial" pitchFamily="34" charset="0"/>
              </a:rPr>
              <a:t>02</a:t>
            </a:r>
            <a:endParaRPr lang="ko-KR" altLang="en-US" sz="3200" b="1" dirty="0">
              <a:solidFill>
                <a:schemeClr val="tx1">
                  <a:lumMod val="75000"/>
                  <a:lumOff val="25000"/>
                </a:schemeClr>
              </a:solidFill>
              <a:cs typeface="Arial" pitchFamily="34" charset="0"/>
            </a:endParaRPr>
          </a:p>
        </p:txBody>
      </p:sp>
      <p:sp>
        <p:nvSpPr>
          <p:cNvPr id="25" name="TextBox 24"/>
          <p:cNvSpPr txBox="1"/>
          <p:nvPr/>
        </p:nvSpPr>
        <p:spPr>
          <a:xfrm>
            <a:off x="6177474" y="2225620"/>
            <a:ext cx="745399" cy="584775"/>
          </a:xfrm>
          <a:prstGeom prst="rect">
            <a:avLst/>
          </a:prstGeom>
          <a:noFill/>
        </p:spPr>
        <p:txBody>
          <a:bodyPr wrap="square" rtlCol="0">
            <a:spAutoFit/>
          </a:bodyPr>
          <a:lstStyle/>
          <a:p>
            <a:pPr algn="ctr"/>
            <a:r>
              <a:rPr lang="en-US" altLang="ko-KR" sz="3200" b="1" dirty="0">
                <a:solidFill>
                  <a:schemeClr val="tx1">
                    <a:lumMod val="75000"/>
                    <a:lumOff val="25000"/>
                  </a:schemeClr>
                </a:solidFill>
                <a:cs typeface="Arial" pitchFamily="34" charset="0"/>
              </a:rPr>
              <a:t>03</a:t>
            </a:r>
            <a:endParaRPr lang="ko-KR" altLang="en-US" sz="3200" b="1" dirty="0">
              <a:solidFill>
                <a:schemeClr val="tx1">
                  <a:lumMod val="75000"/>
                  <a:lumOff val="25000"/>
                </a:schemeClr>
              </a:solidFill>
              <a:cs typeface="Arial" pitchFamily="34" charset="0"/>
            </a:endParaRPr>
          </a:p>
        </p:txBody>
      </p:sp>
      <p:grpSp>
        <p:nvGrpSpPr>
          <p:cNvPr id="26" name="Group 25"/>
          <p:cNvGrpSpPr/>
          <p:nvPr/>
        </p:nvGrpSpPr>
        <p:grpSpPr>
          <a:xfrm>
            <a:off x="1724289" y="3032340"/>
            <a:ext cx="1730455" cy="1298960"/>
            <a:chOff x="803639" y="3362835"/>
            <a:chExt cx="2152022" cy="1298960"/>
          </a:xfrm>
        </p:grpSpPr>
        <p:sp>
          <p:nvSpPr>
            <p:cNvPr id="27" name="TextBox 26"/>
            <p:cNvSpPr txBox="1"/>
            <p:nvPr/>
          </p:nvSpPr>
          <p:spPr>
            <a:xfrm>
              <a:off x="803640" y="3646132"/>
              <a:ext cx="2059657" cy="1015663"/>
            </a:xfrm>
            <a:prstGeom prst="rect">
              <a:avLst/>
            </a:prstGeom>
            <a:noFill/>
          </p:spPr>
          <p:txBody>
            <a:bodyPr wrap="square" rtlCol="0">
              <a:spAutoFit/>
            </a:bodyPr>
            <a:lstStyle/>
            <a:p>
              <a:pPr algn="ctr"/>
              <a:r>
                <a:rPr lang="id-ID" altLang="ko-KR" sz="1200">
                  <a:solidFill>
                    <a:schemeClr val="tx1">
                      <a:lumMod val="75000"/>
                      <a:lumOff val="25000"/>
                    </a:schemeClr>
                  </a:solidFill>
                  <a:cs typeface="Arial" pitchFamily="34" charset="0"/>
                </a:rPr>
                <a:t>Prototype Alat Pendeteksi Kebakaran Menggunakan Arduino</a:t>
              </a:r>
              <a:endParaRPr lang="ko-KR" altLang="en-US" sz="1200" dirty="0">
                <a:solidFill>
                  <a:schemeClr val="tx1">
                    <a:lumMod val="75000"/>
                    <a:lumOff val="25000"/>
                  </a:schemeClr>
                </a:solidFill>
                <a:cs typeface="Arial" pitchFamily="34" charset="0"/>
              </a:endParaRPr>
            </a:p>
          </p:txBody>
        </p:sp>
        <p:sp>
          <p:nvSpPr>
            <p:cNvPr id="28" name="TextBox 27"/>
            <p:cNvSpPr txBox="1"/>
            <p:nvPr/>
          </p:nvSpPr>
          <p:spPr>
            <a:xfrm>
              <a:off x="803639" y="3362835"/>
              <a:ext cx="2152022" cy="307777"/>
            </a:xfrm>
            <a:prstGeom prst="rect">
              <a:avLst/>
            </a:prstGeom>
            <a:noFill/>
          </p:spPr>
          <p:txBody>
            <a:bodyPr wrap="square" rtlCol="0">
              <a:spAutoFit/>
            </a:bodyPr>
            <a:lstStyle/>
            <a:p>
              <a:pPr algn="ctr"/>
              <a:r>
                <a:rPr lang="id-ID" altLang="ko-KR" sz="1400" b="1">
                  <a:solidFill>
                    <a:schemeClr val="tx1">
                      <a:lumMod val="75000"/>
                      <a:lumOff val="25000"/>
                    </a:schemeClr>
                  </a:solidFill>
                  <a:cs typeface="Arial" pitchFamily="34" charset="0"/>
                </a:rPr>
                <a:t>Darnita dkk., 2021</a:t>
              </a:r>
              <a:endParaRPr lang="ko-KR" altLang="en-US" sz="1400" b="1" dirty="0">
                <a:solidFill>
                  <a:schemeClr val="tx1">
                    <a:lumMod val="75000"/>
                    <a:lumOff val="25000"/>
                  </a:schemeClr>
                </a:solidFill>
                <a:cs typeface="Arial" pitchFamily="34" charset="0"/>
              </a:endParaRPr>
            </a:p>
          </p:txBody>
        </p:sp>
      </p:grpSp>
      <p:grpSp>
        <p:nvGrpSpPr>
          <p:cNvPr id="29" name="Group 28"/>
          <p:cNvGrpSpPr/>
          <p:nvPr/>
        </p:nvGrpSpPr>
        <p:grpSpPr>
          <a:xfrm>
            <a:off x="3741754" y="3032340"/>
            <a:ext cx="1808220" cy="929628"/>
            <a:chOff x="803640" y="3362835"/>
            <a:chExt cx="2248731" cy="929628"/>
          </a:xfrm>
        </p:grpSpPr>
        <p:sp>
          <p:nvSpPr>
            <p:cNvPr id="30" name="TextBox 29"/>
            <p:cNvSpPr txBox="1"/>
            <p:nvPr/>
          </p:nvSpPr>
          <p:spPr>
            <a:xfrm>
              <a:off x="803640" y="3646132"/>
              <a:ext cx="2059657" cy="646331"/>
            </a:xfrm>
            <a:prstGeom prst="rect">
              <a:avLst/>
            </a:prstGeom>
            <a:noFill/>
          </p:spPr>
          <p:txBody>
            <a:bodyPr wrap="square" rtlCol="0">
              <a:spAutoFit/>
            </a:bodyPr>
            <a:lstStyle/>
            <a:p>
              <a:pPr algn="ctr"/>
              <a:r>
                <a:rPr lang="id-ID" altLang="ko-KR" sz="1200">
                  <a:solidFill>
                    <a:schemeClr val="tx1">
                      <a:lumMod val="75000"/>
                      <a:lumOff val="25000"/>
                    </a:schemeClr>
                  </a:solidFill>
                  <a:cs typeface="Arial" pitchFamily="34" charset="0"/>
                </a:rPr>
                <a:t>Sistem Peringatan Kebakaran Pada Mobil Berbasis IoT</a:t>
              </a:r>
              <a:endParaRPr lang="ko-KR" altLang="en-US" sz="1200" dirty="0">
                <a:solidFill>
                  <a:schemeClr val="tx1">
                    <a:lumMod val="75000"/>
                    <a:lumOff val="25000"/>
                  </a:schemeClr>
                </a:solidFill>
                <a:cs typeface="Arial" pitchFamily="34" charset="0"/>
              </a:endParaRPr>
            </a:p>
          </p:txBody>
        </p:sp>
        <p:sp>
          <p:nvSpPr>
            <p:cNvPr id="31" name="TextBox 30"/>
            <p:cNvSpPr txBox="1"/>
            <p:nvPr/>
          </p:nvSpPr>
          <p:spPr>
            <a:xfrm>
              <a:off x="803640" y="3362835"/>
              <a:ext cx="2248731" cy="307777"/>
            </a:xfrm>
            <a:prstGeom prst="rect">
              <a:avLst/>
            </a:prstGeom>
            <a:noFill/>
          </p:spPr>
          <p:txBody>
            <a:bodyPr wrap="square" rtlCol="0">
              <a:spAutoFit/>
            </a:bodyPr>
            <a:lstStyle/>
            <a:p>
              <a:pPr algn="ctr"/>
              <a:r>
                <a:rPr lang="id-ID" altLang="ko-KR" sz="1400" b="1">
                  <a:solidFill>
                    <a:schemeClr val="tx1">
                      <a:lumMod val="75000"/>
                      <a:lumOff val="25000"/>
                    </a:schemeClr>
                  </a:solidFill>
                  <a:cs typeface="Arial" pitchFamily="34" charset="0"/>
                </a:rPr>
                <a:t>Robbani dkk., 2022</a:t>
              </a:r>
              <a:endParaRPr lang="ko-KR" altLang="en-US" sz="1400" b="1" dirty="0">
                <a:solidFill>
                  <a:schemeClr val="tx1">
                    <a:lumMod val="75000"/>
                    <a:lumOff val="25000"/>
                  </a:schemeClr>
                </a:solidFill>
                <a:cs typeface="Arial" pitchFamily="34" charset="0"/>
              </a:endParaRPr>
            </a:p>
          </p:txBody>
        </p:sp>
      </p:grpSp>
      <p:grpSp>
        <p:nvGrpSpPr>
          <p:cNvPr id="32" name="Group 31"/>
          <p:cNvGrpSpPr/>
          <p:nvPr/>
        </p:nvGrpSpPr>
        <p:grpSpPr>
          <a:xfrm>
            <a:off x="5683132" y="3024129"/>
            <a:ext cx="1730237" cy="1114294"/>
            <a:chOff x="803640" y="3362835"/>
            <a:chExt cx="2059657" cy="1114294"/>
          </a:xfrm>
        </p:grpSpPr>
        <p:sp>
          <p:nvSpPr>
            <p:cNvPr id="33" name="TextBox 32"/>
            <p:cNvSpPr txBox="1"/>
            <p:nvPr/>
          </p:nvSpPr>
          <p:spPr>
            <a:xfrm>
              <a:off x="803640" y="3646132"/>
              <a:ext cx="2059657" cy="830997"/>
            </a:xfrm>
            <a:prstGeom prst="rect">
              <a:avLst/>
            </a:prstGeom>
            <a:noFill/>
          </p:spPr>
          <p:txBody>
            <a:bodyPr wrap="square" rtlCol="0">
              <a:spAutoFit/>
            </a:bodyPr>
            <a:lstStyle/>
            <a:p>
              <a:pPr algn="ctr"/>
              <a:r>
                <a:rPr lang="id-ID" altLang="ko-KR" sz="1200">
                  <a:solidFill>
                    <a:schemeClr val="tx1">
                      <a:lumMod val="75000"/>
                      <a:lumOff val="25000"/>
                    </a:schemeClr>
                  </a:solidFill>
                  <a:cs typeface="Arial" pitchFamily="34" charset="0"/>
                </a:rPr>
                <a:t>Rancang Bangun Sistem Pemadam Kebakaran Berbasis </a:t>
              </a:r>
              <a:r>
                <a:rPr lang="id-ID" altLang="ko-KR" sz="1200" i="1">
                  <a:solidFill>
                    <a:schemeClr val="tx1">
                      <a:lumMod val="75000"/>
                      <a:lumOff val="25000"/>
                    </a:schemeClr>
                  </a:solidFill>
                  <a:cs typeface="Arial" pitchFamily="34" charset="0"/>
                </a:rPr>
                <a:t>Internet of Things</a:t>
              </a:r>
              <a:endParaRPr lang="ko-KR" altLang="en-US" sz="1200" i="1" dirty="0">
                <a:solidFill>
                  <a:schemeClr val="tx1">
                    <a:lumMod val="75000"/>
                    <a:lumOff val="25000"/>
                  </a:schemeClr>
                </a:solidFill>
                <a:cs typeface="Arial" pitchFamily="34" charset="0"/>
              </a:endParaRPr>
            </a:p>
          </p:txBody>
        </p:sp>
        <p:sp>
          <p:nvSpPr>
            <p:cNvPr id="34" name="TextBox 33"/>
            <p:cNvSpPr txBox="1"/>
            <p:nvPr/>
          </p:nvSpPr>
          <p:spPr>
            <a:xfrm>
              <a:off x="803640" y="3362835"/>
              <a:ext cx="2059657" cy="523220"/>
            </a:xfrm>
            <a:prstGeom prst="rect">
              <a:avLst/>
            </a:prstGeom>
            <a:noFill/>
          </p:spPr>
          <p:txBody>
            <a:bodyPr wrap="square" rtlCol="0">
              <a:spAutoFit/>
            </a:bodyPr>
            <a:lstStyle/>
            <a:p>
              <a:pPr algn="ctr"/>
              <a:r>
                <a:rPr lang="id-ID" altLang="ko-KR" sz="1400" b="1">
                  <a:solidFill>
                    <a:schemeClr val="tx1">
                      <a:lumMod val="75000"/>
                      <a:lumOff val="25000"/>
                    </a:schemeClr>
                  </a:solidFill>
                  <a:cs typeface="Arial" pitchFamily="34" charset="0"/>
                </a:rPr>
                <a:t>Fachry dkk., 2021</a:t>
              </a:r>
              <a:endParaRPr lang="ko-KR" altLang="en-US" sz="14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53333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p:cNvSpPr txBox="1">
            <a:spLocks/>
          </p:cNvSpPr>
          <p:nvPr/>
        </p:nvSpPr>
        <p:spPr>
          <a:xfrm>
            <a:off x="395536" y="2504186"/>
            <a:ext cx="2952328" cy="114193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altLang="ko-KR" sz="3600" b="1">
                <a:solidFill>
                  <a:schemeClr val="tx1">
                    <a:lumMod val="75000"/>
                    <a:lumOff val="25000"/>
                  </a:schemeClr>
                </a:solidFill>
                <a:latin typeface="+mj-lt"/>
                <a:cs typeface="Arial" pitchFamily="34" charset="0"/>
              </a:rPr>
              <a:t>Rumusan Masalah</a:t>
            </a:r>
            <a:endParaRPr lang="ko-KR" altLang="en-US" sz="3600" b="1" dirty="0">
              <a:solidFill>
                <a:schemeClr val="tx1">
                  <a:lumMod val="75000"/>
                  <a:lumOff val="25000"/>
                </a:schemeClr>
              </a:solidFill>
              <a:latin typeface="+mj-lt"/>
              <a:cs typeface="Arial" pitchFamily="34" charset="0"/>
            </a:endParaRPr>
          </a:p>
        </p:txBody>
      </p:sp>
      <p:sp>
        <p:nvSpPr>
          <p:cNvPr id="16" name="TextBox 15"/>
          <p:cNvSpPr txBox="1"/>
          <p:nvPr/>
        </p:nvSpPr>
        <p:spPr>
          <a:xfrm>
            <a:off x="5975648" y="1348617"/>
            <a:ext cx="3168352" cy="523220"/>
          </a:xfrm>
          <a:prstGeom prst="rect">
            <a:avLst/>
          </a:prstGeom>
          <a:noFill/>
        </p:spPr>
        <p:txBody>
          <a:bodyPr wrap="square" rtlCol="0">
            <a:spAutoFit/>
          </a:bodyPr>
          <a:lstStyle/>
          <a:p>
            <a:r>
              <a:rPr lang="id-ID" altLang="ko-KR" sz="1400">
                <a:solidFill>
                  <a:schemeClr val="tx1">
                    <a:lumMod val="75000"/>
                    <a:lumOff val="25000"/>
                  </a:schemeClr>
                </a:solidFill>
                <a:cs typeface="Arial" pitchFamily="34" charset="0"/>
              </a:rPr>
              <a:t>Bagaimana hasil pendeteksian dini kebakaran dari sistem?</a:t>
            </a:r>
            <a:endParaRPr lang="ko-KR" altLang="en-US" sz="1400" dirty="0">
              <a:solidFill>
                <a:schemeClr val="tx1">
                  <a:lumMod val="75000"/>
                  <a:lumOff val="25000"/>
                </a:schemeClr>
              </a:solidFill>
              <a:cs typeface="Arial" pitchFamily="34" charset="0"/>
            </a:endParaRPr>
          </a:p>
        </p:txBody>
      </p:sp>
      <p:sp>
        <p:nvSpPr>
          <p:cNvPr id="19" name="TextBox 18"/>
          <p:cNvSpPr txBox="1"/>
          <p:nvPr/>
        </p:nvSpPr>
        <p:spPr>
          <a:xfrm>
            <a:off x="4211960" y="3122898"/>
            <a:ext cx="3168352" cy="523220"/>
          </a:xfrm>
          <a:prstGeom prst="rect">
            <a:avLst/>
          </a:prstGeom>
          <a:noFill/>
        </p:spPr>
        <p:txBody>
          <a:bodyPr wrap="square" rtlCol="0">
            <a:spAutoFit/>
          </a:bodyPr>
          <a:lstStyle/>
          <a:p>
            <a:pPr algn="r"/>
            <a:r>
              <a:rPr lang="id-ID" altLang="ko-KR" sz="1400">
                <a:solidFill>
                  <a:schemeClr val="tx1">
                    <a:lumMod val="75000"/>
                    <a:lumOff val="25000"/>
                  </a:schemeClr>
                </a:solidFill>
                <a:cs typeface="Arial" pitchFamily="34" charset="0"/>
              </a:rPr>
              <a:t>Berapa waktu rata-rata </a:t>
            </a:r>
            <a:r>
              <a:rPr lang="id-ID" altLang="ko-KR" sz="1400" i="1">
                <a:solidFill>
                  <a:schemeClr val="tx1">
                    <a:lumMod val="75000"/>
                    <a:lumOff val="25000"/>
                  </a:schemeClr>
                </a:solidFill>
                <a:cs typeface="Arial" pitchFamily="34" charset="0"/>
              </a:rPr>
              <a:t>delay</a:t>
            </a:r>
            <a:r>
              <a:rPr lang="id-ID" altLang="ko-KR" sz="1400">
                <a:solidFill>
                  <a:schemeClr val="tx1">
                    <a:lumMod val="75000"/>
                    <a:lumOff val="25000"/>
                  </a:schemeClr>
                </a:solidFill>
                <a:cs typeface="Arial" pitchFamily="34" charset="0"/>
              </a:rPr>
              <a:t> dari sistem </a:t>
            </a:r>
            <a:r>
              <a:rPr lang="id-ID" altLang="ko-KR" sz="1400" i="1">
                <a:solidFill>
                  <a:schemeClr val="tx1">
                    <a:lumMod val="75000"/>
                    <a:lumOff val="25000"/>
                  </a:schemeClr>
                </a:solidFill>
                <a:cs typeface="Arial" pitchFamily="34" charset="0"/>
              </a:rPr>
              <a:t>push notification</a:t>
            </a:r>
            <a:r>
              <a:rPr lang="id-ID" altLang="ko-KR" sz="140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sp>
        <p:nvSpPr>
          <p:cNvPr id="27" name="Frame 26"/>
          <p:cNvSpPr/>
          <p:nvPr/>
        </p:nvSpPr>
        <p:spPr>
          <a:xfrm>
            <a:off x="3800094" y="90723"/>
            <a:ext cx="1255940" cy="1258555"/>
          </a:xfrm>
          <a:prstGeom prst="frame">
            <a:avLst>
              <a:gd name="adj1" fmla="val 26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8" name="Frame 27"/>
          <p:cNvSpPr/>
          <p:nvPr/>
        </p:nvSpPr>
        <p:spPr>
          <a:xfrm>
            <a:off x="7796030" y="3794223"/>
            <a:ext cx="1255940" cy="1258555"/>
          </a:xfrm>
          <a:prstGeom prst="frame">
            <a:avLst>
              <a:gd name="adj1" fmla="val 26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 name="그림 개체 틀 2">
            <a:extLst>
              <a:ext uri="{FF2B5EF4-FFF2-40B4-BE49-F238E27FC236}">
                <a16:creationId xmlns:a16="http://schemas.microsoft.com/office/drawing/2014/main" id="{22E13F3E-59B9-40F2-BBC8-18BBD0D6EFA0}"/>
              </a:ext>
            </a:extLst>
          </p:cNvPr>
          <p:cNvSpPr>
            <a:spLocks noGrp="1"/>
          </p:cNvSpPr>
          <p:nvPr>
            <p:ph type="pic" idx="11"/>
          </p:nvPr>
        </p:nvSpPr>
        <p:spPr>
          <a:xfrm>
            <a:off x="4355976" y="951782"/>
            <a:ext cx="1440000" cy="1440000"/>
          </a:xfrm>
        </p:spPr>
      </p:sp>
      <p:sp>
        <p:nvSpPr>
          <p:cNvPr id="7" name="그림 개체 틀 6">
            <a:extLst>
              <a:ext uri="{FF2B5EF4-FFF2-40B4-BE49-F238E27FC236}">
                <a16:creationId xmlns:a16="http://schemas.microsoft.com/office/drawing/2014/main" id="{F3043DC1-A89C-43E6-9A79-885C7FBD3107}"/>
              </a:ext>
            </a:extLst>
          </p:cNvPr>
          <p:cNvSpPr>
            <a:spLocks noGrp="1"/>
          </p:cNvSpPr>
          <p:nvPr>
            <p:ph type="pic" idx="10"/>
          </p:nvPr>
        </p:nvSpPr>
        <p:spPr>
          <a:xfrm>
            <a:off x="7704000" y="2617550"/>
            <a:ext cx="1440000" cy="1440000"/>
          </a:xfrm>
        </p:spPr>
      </p:sp>
      <p:sp>
        <p:nvSpPr>
          <p:cNvPr id="8" name="Block Arc 14">
            <a:extLst>
              <a:ext uri="{FF2B5EF4-FFF2-40B4-BE49-F238E27FC236}">
                <a16:creationId xmlns:a16="http://schemas.microsoft.com/office/drawing/2014/main" id="{8786DB51-B918-2D74-895E-E351F37F852C}"/>
              </a:ext>
            </a:extLst>
          </p:cNvPr>
          <p:cNvSpPr/>
          <p:nvPr/>
        </p:nvSpPr>
        <p:spPr>
          <a:xfrm rot="16200000">
            <a:off x="8253964" y="3167402"/>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Rectangle 16">
            <a:extLst>
              <a:ext uri="{FF2B5EF4-FFF2-40B4-BE49-F238E27FC236}">
                <a16:creationId xmlns:a16="http://schemas.microsoft.com/office/drawing/2014/main" id="{5C47BF0C-AE33-5793-8496-874DF45BF9D0}"/>
              </a:ext>
            </a:extLst>
          </p:cNvPr>
          <p:cNvSpPr/>
          <p:nvPr/>
        </p:nvSpPr>
        <p:spPr>
          <a:xfrm rot="2700000">
            <a:off x="4964161" y="1459049"/>
            <a:ext cx="223629" cy="42546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96185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p:cNvSpPr txBox="1">
            <a:spLocks/>
          </p:cNvSpPr>
          <p:nvPr/>
        </p:nvSpPr>
        <p:spPr>
          <a:xfrm>
            <a:off x="395536" y="2504186"/>
            <a:ext cx="2952328" cy="114193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altLang="ko-KR" sz="3600" b="1">
                <a:solidFill>
                  <a:schemeClr val="tx1">
                    <a:lumMod val="75000"/>
                    <a:lumOff val="25000"/>
                  </a:schemeClr>
                </a:solidFill>
                <a:latin typeface="+mj-lt"/>
                <a:cs typeface="Arial" pitchFamily="34" charset="0"/>
              </a:rPr>
              <a:t>Tujuan Penelitian</a:t>
            </a:r>
            <a:endParaRPr lang="ko-KR" altLang="en-US" sz="3600" b="1" dirty="0">
              <a:solidFill>
                <a:schemeClr val="tx1">
                  <a:lumMod val="75000"/>
                  <a:lumOff val="25000"/>
                </a:schemeClr>
              </a:solidFill>
              <a:latin typeface="+mj-lt"/>
              <a:cs typeface="Arial" pitchFamily="34" charset="0"/>
            </a:endParaRPr>
          </a:p>
        </p:txBody>
      </p:sp>
      <p:sp>
        <p:nvSpPr>
          <p:cNvPr id="16" name="TextBox 15"/>
          <p:cNvSpPr txBox="1"/>
          <p:nvPr/>
        </p:nvSpPr>
        <p:spPr>
          <a:xfrm>
            <a:off x="5975648" y="1348617"/>
            <a:ext cx="3168352" cy="523220"/>
          </a:xfrm>
          <a:prstGeom prst="rect">
            <a:avLst/>
          </a:prstGeom>
          <a:noFill/>
        </p:spPr>
        <p:txBody>
          <a:bodyPr wrap="square" rtlCol="0">
            <a:spAutoFit/>
          </a:bodyPr>
          <a:lstStyle/>
          <a:p>
            <a:r>
              <a:rPr lang="id-ID" altLang="ko-KR" sz="1400">
                <a:solidFill>
                  <a:schemeClr val="tx1">
                    <a:lumMod val="75000"/>
                    <a:lumOff val="25000"/>
                  </a:schemeClr>
                </a:solidFill>
                <a:cs typeface="Arial" pitchFamily="34" charset="0"/>
              </a:rPr>
              <a:t>Mengetahui hasil pendeteksian dini kebakaran dari sistem</a:t>
            </a:r>
            <a:endParaRPr lang="ko-KR" altLang="en-US" sz="1400" dirty="0">
              <a:solidFill>
                <a:schemeClr val="tx1">
                  <a:lumMod val="75000"/>
                  <a:lumOff val="25000"/>
                </a:schemeClr>
              </a:solidFill>
              <a:cs typeface="Arial" pitchFamily="34" charset="0"/>
            </a:endParaRPr>
          </a:p>
        </p:txBody>
      </p:sp>
      <p:sp>
        <p:nvSpPr>
          <p:cNvPr id="19" name="TextBox 18"/>
          <p:cNvSpPr txBox="1"/>
          <p:nvPr/>
        </p:nvSpPr>
        <p:spPr>
          <a:xfrm>
            <a:off x="4211960" y="3122898"/>
            <a:ext cx="3168352" cy="523220"/>
          </a:xfrm>
          <a:prstGeom prst="rect">
            <a:avLst/>
          </a:prstGeom>
          <a:noFill/>
        </p:spPr>
        <p:txBody>
          <a:bodyPr wrap="square" rtlCol="0">
            <a:spAutoFit/>
          </a:bodyPr>
          <a:lstStyle/>
          <a:p>
            <a:pPr algn="r"/>
            <a:r>
              <a:rPr lang="id-ID" altLang="ko-KR" sz="1400">
                <a:solidFill>
                  <a:schemeClr val="tx1">
                    <a:lumMod val="75000"/>
                    <a:lumOff val="25000"/>
                  </a:schemeClr>
                </a:solidFill>
                <a:cs typeface="Arial" pitchFamily="34" charset="0"/>
              </a:rPr>
              <a:t>Mengetahui waktu rata-rata respon dari sistem </a:t>
            </a:r>
            <a:r>
              <a:rPr lang="id-ID" altLang="ko-KR" sz="1400" i="1">
                <a:solidFill>
                  <a:schemeClr val="tx1">
                    <a:lumMod val="75000"/>
                    <a:lumOff val="25000"/>
                  </a:schemeClr>
                </a:solidFill>
                <a:cs typeface="Arial" pitchFamily="34" charset="0"/>
              </a:rPr>
              <a:t>push notification</a:t>
            </a:r>
            <a:endParaRPr lang="ko-KR" altLang="en-US" sz="1400" dirty="0">
              <a:solidFill>
                <a:schemeClr val="tx1">
                  <a:lumMod val="75000"/>
                  <a:lumOff val="25000"/>
                </a:schemeClr>
              </a:solidFill>
              <a:cs typeface="Arial" pitchFamily="34" charset="0"/>
            </a:endParaRPr>
          </a:p>
        </p:txBody>
      </p:sp>
      <p:sp>
        <p:nvSpPr>
          <p:cNvPr id="3" name="그림 개체 틀 2">
            <a:extLst>
              <a:ext uri="{FF2B5EF4-FFF2-40B4-BE49-F238E27FC236}">
                <a16:creationId xmlns:a16="http://schemas.microsoft.com/office/drawing/2014/main" id="{22E13F3E-59B9-40F2-BBC8-18BBD0D6EFA0}"/>
              </a:ext>
            </a:extLst>
          </p:cNvPr>
          <p:cNvSpPr>
            <a:spLocks noGrp="1"/>
          </p:cNvSpPr>
          <p:nvPr>
            <p:ph type="pic" idx="11"/>
          </p:nvPr>
        </p:nvSpPr>
        <p:spPr>
          <a:xfrm>
            <a:off x="4355976" y="951782"/>
            <a:ext cx="1440000" cy="1440000"/>
          </a:xfrm>
        </p:spPr>
      </p:sp>
      <p:sp>
        <p:nvSpPr>
          <p:cNvPr id="7" name="그림 개체 틀 6">
            <a:extLst>
              <a:ext uri="{FF2B5EF4-FFF2-40B4-BE49-F238E27FC236}">
                <a16:creationId xmlns:a16="http://schemas.microsoft.com/office/drawing/2014/main" id="{F3043DC1-A89C-43E6-9A79-885C7FBD3107}"/>
              </a:ext>
            </a:extLst>
          </p:cNvPr>
          <p:cNvSpPr>
            <a:spLocks noGrp="1"/>
          </p:cNvSpPr>
          <p:nvPr>
            <p:ph type="pic" idx="10"/>
          </p:nvPr>
        </p:nvSpPr>
        <p:spPr>
          <a:xfrm>
            <a:off x="7704000" y="2617550"/>
            <a:ext cx="1440000" cy="1440000"/>
          </a:xfrm>
        </p:spPr>
      </p:sp>
      <p:sp>
        <p:nvSpPr>
          <p:cNvPr id="8" name="Block Arc 14">
            <a:extLst>
              <a:ext uri="{FF2B5EF4-FFF2-40B4-BE49-F238E27FC236}">
                <a16:creationId xmlns:a16="http://schemas.microsoft.com/office/drawing/2014/main" id="{8786DB51-B918-2D74-895E-E351F37F852C}"/>
              </a:ext>
            </a:extLst>
          </p:cNvPr>
          <p:cNvSpPr/>
          <p:nvPr/>
        </p:nvSpPr>
        <p:spPr>
          <a:xfrm rot="16200000">
            <a:off x="8253964" y="3167402"/>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Rectangle 16">
            <a:extLst>
              <a:ext uri="{FF2B5EF4-FFF2-40B4-BE49-F238E27FC236}">
                <a16:creationId xmlns:a16="http://schemas.microsoft.com/office/drawing/2014/main" id="{5C47BF0C-AE33-5793-8496-874DF45BF9D0}"/>
              </a:ext>
            </a:extLst>
          </p:cNvPr>
          <p:cNvSpPr/>
          <p:nvPr/>
        </p:nvSpPr>
        <p:spPr>
          <a:xfrm rot="2700000">
            <a:off x="4964161" y="1459049"/>
            <a:ext cx="223629" cy="42546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9687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497601" y="2344692"/>
            <a:ext cx="6156000" cy="3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 name="Text Placeholder 1"/>
          <p:cNvSpPr>
            <a:spLocks noGrp="1"/>
          </p:cNvSpPr>
          <p:nvPr>
            <p:ph type="body" sz="quarter" idx="10"/>
          </p:nvPr>
        </p:nvSpPr>
        <p:spPr/>
        <p:txBody>
          <a:bodyPr/>
          <a:lstStyle/>
          <a:p>
            <a:r>
              <a:rPr lang="id-ID" altLang="ko-KR"/>
              <a:t>Batasan Masalah</a:t>
            </a:r>
            <a:endParaRPr lang="ko-KR" altLang="en-US" dirty="0"/>
          </a:p>
        </p:txBody>
      </p:sp>
      <p:sp>
        <p:nvSpPr>
          <p:cNvPr id="4" name="Oval 3"/>
          <p:cNvSpPr/>
          <p:nvPr/>
        </p:nvSpPr>
        <p:spPr>
          <a:xfrm>
            <a:off x="1353585" y="2218676"/>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Oval 9"/>
          <p:cNvSpPr/>
          <p:nvPr/>
        </p:nvSpPr>
        <p:spPr>
          <a:xfrm>
            <a:off x="3398089" y="2218676"/>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1" name="Oval 10"/>
          <p:cNvSpPr/>
          <p:nvPr/>
        </p:nvSpPr>
        <p:spPr>
          <a:xfrm>
            <a:off x="5442593" y="2218676"/>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Oval 11"/>
          <p:cNvSpPr/>
          <p:nvPr/>
        </p:nvSpPr>
        <p:spPr>
          <a:xfrm>
            <a:off x="7487097" y="2218676"/>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14" name="Group 13"/>
          <p:cNvGrpSpPr/>
          <p:nvPr/>
        </p:nvGrpSpPr>
        <p:grpSpPr>
          <a:xfrm>
            <a:off x="720278" y="2571750"/>
            <a:ext cx="1619474" cy="1042846"/>
            <a:chOff x="2113657" y="4283314"/>
            <a:chExt cx="3647460" cy="1042846"/>
          </a:xfrm>
        </p:grpSpPr>
        <p:sp>
          <p:nvSpPr>
            <p:cNvPr id="15" name="TextBox 14"/>
            <p:cNvSpPr txBox="1"/>
            <p:nvPr/>
          </p:nvSpPr>
          <p:spPr>
            <a:xfrm>
              <a:off x="2113657" y="4495163"/>
              <a:ext cx="3647457" cy="830997"/>
            </a:xfrm>
            <a:prstGeom prst="rect">
              <a:avLst/>
            </a:prstGeom>
            <a:noFill/>
          </p:spPr>
          <p:txBody>
            <a:bodyPr wrap="square" rtlCol="0">
              <a:spAutoFit/>
            </a:bodyPr>
            <a:lstStyle/>
            <a:p>
              <a:pPr algn="ctr"/>
              <a:r>
                <a:rPr lang="id-ID" altLang="ko-KR" sz="1200">
                  <a:solidFill>
                    <a:schemeClr val="tx1">
                      <a:lumMod val="75000"/>
                      <a:lumOff val="25000"/>
                    </a:schemeClr>
                  </a:solidFill>
                  <a:cs typeface="Arial" pitchFamily="34" charset="0"/>
                </a:rPr>
                <a:t>Sistem yang dibangun merupakan </a:t>
              </a:r>
              <a:r>
                <a:rPr lang="id-ID" altLang="ko-KR" sz="1200" i="1">
                  <a:solidFill>
                    <a:schemeClr val="tx1">
                      <a:lumMod val="75000"/>
                      <a:lumOff val="25000"/>
                    </a:schemeClr>
                  </a:solidFill>
                  <a:cs typeface="Arial" pitchFamily="34" charset="0"/>
                </a:rPr>
                <a:t>prototype</a:t>
              </a:r>
              <a:endParaRPr lang="en-US" altLang="ko-KR" sz="1200" dirty="0">
                <a:solidFill>
                  <a:schemeClr val="tx1">
                    <a:lumMod val="75000"/>
                    <a:lumOff val="25000"/>
                  </a:schemeClr>
                </a:solidFill>
                <a:cs typeface="Arial" pitchFamily="34" charset="0"/>
              </a:endParaRPr>
            </a:p>
          </p:txBody>
        </p:sp>
        <p:sp>
          <p:nvSpPr>
            <p:cNvPr id="16" name="TextBox 15"/>
            <p:cNvSpPr txBox="1"/>
            <p:nvPr/>
          </p:nvSpPr>
          <p:spPr>
            <a:xfrm>
              <a:off x="2113658" y="4283314"/>
              <a:ext cx="3647459"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Sistem</a:t>
              </a:r>
              <a:endParaRPr lang="ko-KR" altLang="en-US" sz="1200" b="1" dirty="0">
                <a:solidFill>
                  <a:schemeClr val="tx1">
                    <a:lumMod val="75000"/>
                    <a:lumOff val="25000"/>
                  </a:schemeClr>
                </a:solidFill>
                <a:cs typeface="Arial" pitchFamily="34" charset="0"/>
              </a:endParaRPr>
            </a:p>
          </p:txBody>
        </p:sp>
      </p:grpSp>
      <p:grpSp>
        <p:nvGrpSpPr>
          <p:cNvPr id="17" name="Group 16"/>
          <p:cNvGrpSpPr/>
          <p:nvPr/>
        </p:nvGrpSpPr>
        <p:grpSpPr>
          <a:xfrm>
            <a:off x="2880678" y="2571750"/>
            <a:ext cx="1322851" cy="482423"/>
            <a:chOff x="2113654" y="4289739"/>
            <a:chExt cx="3647460" cy="482423"/>
          </a:xfrm>
        </p:grpSpPr>
        <p:sp>
          <p:nvSpPr>
            <p:cNvPr id="18" name="TextBox 17"/>
            <p:cNvSpPr txBox="1"/>
            <p:nvPr/>
          </p:nvSpPr>
          <p:spPr>
            <a:xfrm>
              <a:off x="2113657" y="4495163"/>
              <a:ext cx="3647457" cy="276999"/>
            </a:xfrm>
            <a:prstGeom prst="rect">
              <a:avLst/>
            </a:prstGeom>
            <a:noFill/>
          </p:spPr>
          <p:txBody>
            <a:bodyPr wrap="square" rtlCol="0">
              <a:spAutoFit/>
            </a:bodyPr>
            <a:lstStyle/>
            <a:p>
              <a:pPr algn="ctr"/>
              <a:r>
                <a:rPr lang="id-ID" altLang="ko-KR" sz="1200">
                  <a:solidFill>
                    <a:schemeClr val="tx1">
                      <a:lumMod val="75000"/>
                      <a:lumOff val="25000"/>
                    </a:schemeClr>
                  </a:solidFill>
                  <a:cs typeface="Arial" pitchFamily="34" charset="0"/>
                </a:rPr>
                <a:t>Arduino IDE</a:t>
              </a:r>
              <a:endParaRPr lang="en-US" altLang="ko-KR" sz="1200" dirty="0">
                <a:solidFill>
                  <a:schemeClr val="tx1">
                    <a:lumMod val="75000"/>
                    <a:lumOff val="25000"/>
                  </a:schemeClr>
                </a:solidFill>
                <a:cs typeface="Arial" pitchFamily="34" charset="0"/>
              </a:endParaRPr>
            </a:p>
          </p:txBody>
        </p:sp>
        <p:sp>
          <p:nvSpPr>
            <p:cNvPr id="19" name="TextBox 18"/>
            <p:cNvSpPr txBox="1"/>
            <p:nvPr/>
          </p:nvSpPr>
          <p:spPr>
            <a:xfrm>
              <a:off x="2113654" y="4289739"/>
              <a:ext cx="3647460"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Software</a:t>
              </a:r>
              <a:endParaRPr lang="ko-KR" altLang="en-US" sz="1200" b="1" dirty="0">
                <a:solidFill>
                  <a:schemeClr val="tx1">
                    <a:lumMod val="75000"/>
                    <a:lumOff val="25000"/>
                  </a:schemeClr>
                </a:solidFill>
                <a:cs typeface="Arial" pitchFamily="34" charset="0"/>
              </a:endParaRPr>
            </a:p>
          </p:txBody>
        </p:sp>
      </p:grpSp>
      <p:grpSp>
        <p:nvGrpSpPr>
          <p:cNvPr id="20" name="Group 19"/>
          <p:cNvGrpSpPr/>
          <p:nvPr/>
        </p:nvGrpSpPr>
        <p:grpSpPr>
          <a:xfrm>
            <a:off x="4925183" y="2571750"/>
            <a:ext cx="1322851" cy="858180"/>
            <a:chOff x="2113657" y="4283314"/>
            <a:chExt cx="3647460" cy="858180"/>
          </a:xfrm>
        </p:grpSpPr>
        <p:sp>
          <p:nvSpPr>
            <p:cNvPr id="21" name="TextBox 20"/>
            <p:cNvSpPr txBox="1"/>
            <p:nvPr/>
          </p:nvSpPr>
          <p:spPr>
            <a:xfrm>
              <a:off x="2113657" y="4495163"/>
              <a:ext cx="3647457" cy="646331"/>
            </a:xfrm>
            <a:prstGeom prst="rect">
              <a:avLst/>
            </a:prstGeom>
            <a:noFill/>
          </p:spPr>
          <p:txBody>
            <a:bodyPr wrap="square" rtlCol="0">
              <a:spAutoFit/>
            </a:bodyPr>
            <a:lstStyle/>
            <a:p>
              <a:pPr algn="ctr"/>
              <a:r>
                <a:rPr lang="id-ID" altLang="ko-KR" sz="1200">
                  <a:solidFill>
                    <a:schemeClr val="tx1">
                      <a:lumMod val="75000"/>
                      <a:lumOff val="25000"/>
                    </a:schemeClr>
                  </a:solidFill>
                  <a:cs typeface="Arial" pitchFamily="34" charset="0"/>
                </a:rPr>
                <a:t>Aplikasi menggunakan </a:t>
              </a:r>
              <a:r>
                <a:rPr lang="id-ID" altLang="ko-KR" sz="1200" i="1">
                  <a:solidFill>
                    <a:schemeClr val="tx1">
                      <a:lumMod val="75000"/>
                      <a:lumOff val="25000"/>
                    </a:schemeClr>
                  </a:solidFill>
                  <a:cs typeface="Arial" pitchFamily="34" charset="0"/>
                </a:rPr>
                <a:t>push notification</a:t>
              </a:r>
              <a:endParaRPr lang="en-US" altLang="ko-KR" sz="1200" dirty="0">
                <a:solidFill>
                  <a:schemeClr val="tx1">
                    <a:lumMod val="75000"/>
                    <a:lumOff val="25000"/>
                  </a:schemeClr>
                </a:solidFill>
                <a:cs typeface="Arial" pitchFamily="34" charset="0"/>
              </a:endParaRPr>
            </a:p>
          </p:txBody>
        </p:sp>
        <p:sp>
          <p:nvSpPr>
            <p:cNvPr id="22" name="TextBox 21"/>
            <p:cNvSpPr txBox="1"/>
            <p:nvPr/>
          </p:nvSpPr>
          <p:spPr>
            <a:xfrm>
              <a:off x="2113658" y="4283314"/>
              <a:ext cx="3647459"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Notifikasi</a:t>
              </a:r>
              <a:endParaRPr lang="ko-KR" altLang="en-US" sz="1200" b="1" dirty="0">
                <a:solidFill>
                  <a:schemeClr val="tx1">
                    <a:lumMod val="75000"/>
                    <a:lumOff val="25000"/>
                  </a:schemeClr>
                </a:solidFill>
                <a:cs typeface="Arial" pitchFamily="34" charset="0"/>
              </a:endParaRPr>
            </a:p>
          </p:txBody>
        </p:sp>
      </p:grpSp>
      <p:grpSp>
        <p:nvGrpSpPr>
          <p:cNvPr id="23" name="Group 22"/>
          <p:cNvGrpSpPr/>
          <p:nvPr/>
        </p:nvGrpSpPr>
        <p:grpSpPr>
          <a:xfrm>
            <a:off x="6732240" y="2571750"/>
            <a:ext cx="1872208" cy="1412178"/>
            <a:chOff x="2113657" y="4283314"/>
            <a:chExt cx="3647460" cy="1412178"/>
          </a:xfrm>
        </p:grpSpPr>
        <p:sp>
          <p:nvSpPr>
            <p:cNvPr id="24" name="TextBox 23"/>
            <p:cNvSpPr txBox="1"/>
            <p:nvPr/>
          </p:nvSpPr>
          <p:spPr>
            <a:xfrm>
              <a:off x="2113657" y="4495163"/>
              <a:ext cx="3647458" cy="1200329"/>
            </a:xfrm>
            <a:prstGeom prst="rect">
              <a:avLst/>
            </a:prstGeom>
            <a:noFill/>
          </p:spPr>
          <p:txBody>
            <a:bodyPr wrap="square" rtlCol="0">
              <a:spAutoFit/>
            </a:bodyPr>
            <a:lstStyle/>
            <a:p>
              <a:pPr algn="ctr"/>
              <a:r>
                <a:rPr lang="id-ID" altLang="ko-KR" sz="1200">
                  <a:solidFill>
                    <a:schemeClr val="tx1">
                      <a:lumMod val="75000"/>
                      <a:lumOff val="25000"/>
                    </a:schemeClr>
                  </a:solidFill>
                  <a:cs typeface="Arial" pitchFamily="34" charset="0"/>
                </a:rPr>
                <a:t>Sistem bekerja optimal di dalam ruangan dan tidak terpapar sinar matahari langsung</a:t>
              </a:r>
              <a:endParaRPr lang="en-US" altLang="ko-KR" sz="1200" dirty="0">
                <a:solidFill>
                  <a:schemeClr val="tx1">
                    <a:lumMod val="75000"/>
                    <a:lumOff val="25000"/>
                  </a:schemeClr>
                </a:solidFill>
                <a:cs typeface="Arial" pitchFamily="34" charset="0"/>
              </a:endParaRPr>
            </a:p>
          </p:txBody>
        </p:sp>
        <p:sp>
          <p:nvSpPr>
            <p:cNvPr id="25" name="TextBox 24"/>
            <p:cNvSpPr txBox="1"/>
            <p:nvPr/>
          </p:nvSpPr>
          <p:spPr>
            <a:xfrm>
              <a:off x="2113658" y="4283314"/>
              <a:ext cx="3647459"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Sistem</a:t>
              </a:r>
              <a:endParaRPr lang="ko-KR" altLang="en-US" sz="1200" b="1" dirty="0">
                <a:solidFill>
                  <a:schemeClr val="tx1">
                    <a:lumMod val="75000"/>
                    <a:lumOff val="25000"/>
                  </a:schemeClr>
                </a:solidFill>
                <a:cs typeface="Arial" pitchFamily="34" charset="0"/>
              </a:endParaRPr>
            </a:p>
          </p:txBody>
        </p:sp>
      </p:grpSp>
      <p:sp>
        <p:nvSpPr>
          <p:cNvPr id="28" name="Oval 27">
            <a:extLst>
              <a:ext uri="{FF2B5EF4-FFF2-40B4-BE49-F238E27FC236}">
                <a16:creationId xmlns:a16="http://schemas.microsoft.com/office/drawing/2014/main" id="{3F57A518-8051-4D02-C295-A8CDE6714743}"/>
              </a:ext>
            </a:extLst>
          </p:cNvPr>
          <p:cNvSpPr/>
          <p:nvPr/>
        </p:nvSpPr>
        <p:spPr>
          <a:xfrm>
            <a:off x="2375837" y="2200676"/>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Oval 28">
            <a:extLst>
              <a:ext uri="{FF2B5EF4-FFF2-40B4-BE49-F238E27FC236}">
                <a16:creationId xmlns:a16="http://schemas.microsoft.com/office/drawing/2014/main" id="{74A4C024-95E5-90E4-7C12-D574DD06C1FF}"/>
              </a:ext>
            </a:extLst>
          </p:cNvPr>
          <p:cNvSpPr/>
          <p:nvPr/>
        </p:nvSpPr>
        <p:spPr>
          <a:xfrm>
            <a:off x="4420341" y="2198394"/>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0" name="Oval 29">
            <a:extLst>
              <a:ext uri="{FF2B5EF4-FFF2-40B4-BE49-F238E27FC236}">
                <a16:creationId xmlns:a16="http://schemas.microsoft.com/office/drawing/2014/main" id="{B03F7662-3EF4-4C0D-906A-15B4899F286C}"/>
              </a:ext>
            </a:extLst>
          </p:cNvPr>
          <p:cNvSpPr/>
          <p:nvPr/>
        </p:nvSpPr>
        <p:spPr>
          <a:xfrm>
            <a:off x="6464845" y="2213541"/>
            <a:ext cx="288032" cy="288032"/>
          </a:xfrm>
          <a:prstGeom prst="ellipse">
            <a:avLst/>
          </a:prstGeom>
          <a:solidFill>
            <a:schemeClr val="bg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31" name="Group 30">
            <a:extLst>
              <a:ext uri="{FF2B5EF4-FFF2-40B4-BE49-F238E27FC236}">
                <a16:creationId xmlns:a16="http://schemas.microsoft.com/office/drawing/2014/main" id="{0F6E5B2A-954C-37A5-4217-B3E70FCE9FA3}"/>
              </a:ext>
            </a:extLst>
          </p:cNvPr>
          <p:cNvGrpSpPr/>
          <p:nvPr/>
        </p:nvGrpSpPr>
        <p:grpSpPr>
          <a:xfrm>
            <a:off x="1619672" y="1281522"/>
            <a:ext cx="1827694" cy="858180"/>
            <a:chOff x="2113657" y="4283314"/>
            <a:chExt cx="3647460" cy="858180"/>
          </a:xfrm>
        </p:grpSpPr>
        <p:sp>
          <p:nvSpPr>
            <p:cNvPr id="32" name="TextBox 31">
              <a:extLst>
                <a:ext uri="{FF2B5EF4-FFF2-40B4-BE49-F238E27FC236}">
                  <a16:creationId xmlns:a16="http://schemas.microsoft.com/office/drawing/2014/main" id="{D6BE00D7-268F-0AFF-511F-AB94C84D29D7}"/>
                </a:ext>
              </a:extLst>
            </p:cNvPr>
            <p:cNvSpPr txBox="1"/>
            <p:nvPr/>
          </p:nvSpPr>
          <p:spPr>
            <a:xfrm>
              <a:off x="2113657" y="4495163"/>
              <a:ext cx="3647456" cy="646331"/>
            </a:xfrm>
            <a:prstGeom prst="rect">
              <a:avLst/>
            </a:prstGeom>
            <a:noFill/>
          </p:spPr>
          <p:txBody>
            <a:bodyPr wrap="square" rtlCol="0">
              <a:spAutoFit/>
            </a:bodyPr>
            <a:lstStyle/>
            <a:p>
              <a:pPr algn="ctr"/>
              <a:r>
                <a:rPr lang="id-ID" altLang="ko-KR" sz="1200">
                  <a:solidFill>
                    <a:schemeClr val="tx1">
                      <a:lumMod val="75000"/>
                      <a:lumOff val="25000"/>
                    </a:schemeClr>
                  </a:solidFill>
                  <a:cs typeface="Arial" pitchFamily="34" charset="0"/>
                </a:rPr>
                <a:t>NodeMCU ESP32 dan menggunakan koneksi internet</a:t>
              </a:r>
              <a:endParaRPr lang="en-US" altLang="ko-KR" sz="12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D92AC7D3-DB98-5874-E076-5CF34F5CE8E3}"/>
                </a:ext>
              </a:extLst>
            </p:cNvPr>
            <p:cNvSpPr txBox="1"/>
            <p:nvPr/>
          </p:nvSpPr>
          <p:spPr>
            <a:xfrm>
              <a:off x="2113658" y="4283314"/>
              <a:ext cx="3647459"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Mikrokontroler</a:t>
              </a:r>
              <a:endParaRPr lang="ko-KR" altLang="en-US" sz="1200" b="1"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76ACC822-8EC3-C141-8EA1-87A6461D5659}"/>
              </a:ext>
            </a:extLst>
          </p:cNvPr>
          <p:cNvGrpSpPr/>
          <p:nvPr/>
        </p:nvGrpSpPr>
        <p:grpSpPr>
          <a:xfrm>
            <a:off x="3680410" y="1650854"/>
            <a:ext cx="1827694" cy="488848"/>
            <a:chOff x="2113657" y="4283314"/>
            <a:chExt cx="3647460" cy="488848"/>
          </a:xfrm>
        </p:grpSpPr>
        <p:sp>
          <p:nvSpPr>
            <p:cNvPr id="35" name="TextBox 34">
              <a:extLst>
                <a:ext uri="{FF2B5EF4-FFF2-40B4-BE49-F238E27FC236}">
                  <a16:creationId xmlns:a16="http://schemas.microsoft.com/office/drawing/2014/main" id="{5FFDEB02-E1C5-6976-0FD8-9183BD395303}"/>
                </a:ext>
              </a:extLst>
            </p:cNvPr>
            <p:cNvSpPr txBox="1"/>
            <p:nvPr/>
          </p:nvSpPr>
          <p:spPr>
            <a:xfrm>
              <a:off x="2113657" y="4495163"/>
              <a:ext cx="3647456" cy="276999"/>
            </a:xfrm>
            <a:prstGeom prst="rect">
              <a:avLst/>
            </a:prstGeom>
            <a:noFill/>
          </p:spPr>
          <p:txBody>
            <a:bodyPr wrap="square" rtlCol="0">
              <a:spAutoFit/>
            </a:bodyPr>
            <a:lstStyle/>
            <a:p>
              <a:pPr algn="ctr"/>
              <a:r>
                <a:rPr lang="id-ID" altLang="ko-KR" sz="1200" i="1">
                  <a:solidFill>
                    <a:schemeClr val="tx1">
                      <a:lumMod val="75000"/>
                      <a:lumOff val="25000"/>
                    </a:schemeClr>
                  </a:solidFill>
                  <a:cs typeface="Arial" pitchFamily="34" charset="0"/>
                </a:rPr>
                <a:t>Mobile</a:t>
              </a:r>
              <a:r>
                <a:rPr lang="id-ID" altLang="ko-KR" sz="1200">
                  <a:solidFill>
                    <a:schemeClr val="tx1">
                      <a:lumMod val="75000"/>
                      <a:lumOff val="25000"/>
                    </a:schemeClr>
                  </a:solidFill>
                  <a:cs typeface="Arial" pitchFamily="34" charset="0"/>
                </a:rPr>
                <a:t> berbasis android</a:t>
              </a:r>
              <a:endParaRPr lang="en-US" altLang="ko-KR" sz="12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4967462B-C35B-0688-89B0-D0E28BCE0BC1}"/>
                </a:ext>
              </a:extLst>
            </p:cNvPr>
            <p:cNvSpPr txBox="1"/>
            <p:nvPr/>
          </p:nvSpPr>
          <p:spPr>
            <a:xfrm>
              <a:off x="2113658" y="4283314"/>
              <a:ext cx="3647459"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Aplikasi</a:t>
              </a:r>
              <a:endParaRPr lang="ko-KR" altLang="en-US" sz="1200" b="1"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A7525C0A-7178-25CE-8F6C-E3995067BE46}"/>
              </a:ext>
            </a:extLst>
          </p:cNvPr>
          <p:cNvGrpSpPr/>
          <p:nvPr/>
        </p:nvGrpSpPr>
        <p:grpSpPr>
          <a:xfrm>
            <a:off x="5696634" y="1466188"/>
            <a:ext cx="1827694" cy="673514"/>
            <a:chOff x="2113657" y="4283314"/>
            <a:chExt cx="3647460" cy="673514"/>
          </a:xfrm>
        </p:grpSpPr>
        <p:sp>
          <p:nvSpPr>
            <p:cNvPr id="38" name="TextBox 37">
              <a:extLst>
                <a:ext uri="{FF2B5EF4-FFF2-40B4-BE49-F238E27FC236}">
                  <a16:creationId xmlns:a16="http://schemas.microsoft.com/office/drawing/2014/main" id="{ACCE92A6-8E32-708F-C532-A193303E9118}"/>
                </a:ext>
              </a:extLst>
            </p:cNvPr>
            <p:cNvSpPr txBox="1"/>
            <p:nvPr/>
          </p:nvSpPr>
          <p:spPr>
            <a:xfrm>
              <a:off x="2113657" y="4495163"/>
              <a:ext cx="3647456" cy="461665"/>
            </a:xfrm>
            <a:prstGeom prst="rect">
              <a:avLst/>
            </a:prstGeom>
            <a:noFill/>
          </p:spPr>
          <p:txBody>
            <a:bodyPr wrap="square" rtlCol="0">
              <a:spAutoFit/>
            </a:bodyPr>
            <a:lstStyle/>
            <a:p>
              <a:pPr algn="ctr"/>
              <a:r>
                <a:rPr lang="id-ID" altLang="ko-KR" sz="1200">
                  <a:solidFill>
                    <a:schemeClr val="tx1">
                      <a:lumMod val="75000"/>
                      <a:lumOff val="25000"/>
                    </a:schemeClr>
                  </a:solidFill>
                  <a:cs typeface="Arial" pitchFamily="34" charset="0"/>
                </a:rPr>
                <a:t>Firebase Realtime Database</a:t>
              </a:r>
              <a:endParaRPr lang="en-US" altLang="ko-KR"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57B4C16E-7663-EF40-C4DD-D0F4552EDBA9}"/>
                </a:ext>
              </a:extLst>
            </p:cNvPr>
            <p:cNvSpPr txBox="1"/>
            <p:nvPr/>
          </p:nvSpPr>
          <p:spPr>
            <a:xfrm>
              <a:off x="2113658" y="4283314"/>
              <a:ext cx="3647459" cy="276999"/>
            </a:xfrm>
            <a:prstGeom prst="rect">
              <a:avLst/>
            </a:prstGeom>
            <a:noFill/>
          </p:spPr>
          <p:txBody>
            <a:bodyPr wrap="square" rtlCol="0">
              <a:spAutoFit/>
            </a:bodyPr>
            <a:lstStyle/>
            <a:p>
              <a:pPr algn="ctr"/>
              <a:r>
                <a:rPr lang="id-ID" altLang="ko-KR" sz="1200" b="1">
                  <a:solidFill>
                    <a:schemeClr val="tx1">
                      <a:lumMod val="75000"/>
                      <a:lumOff val="25000"/>
                    </a:schemeClr>
                  </a:solidFill>
                  <a:cs typeface="Arial" pitchFamily="34" charset="0"/>
                </a:rPr>
                <a:t>Database</a:t>
              </a:r>
              <a:endParaRPr lang="ko-KR" altLang="en-US" sz="12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508814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B4CE160-178E-6522-6B4C-1149CE6D1A73}"/>
              </a:ext>
            </a:extLst>
          </p:cNvPr>
          <p:cNvGrpSpPr/>
          <p:nvPr/>
        </p:nvGrpSpPr>
        <p:grpSpPr>
          <a:xfrm>
            <a:off x="4914092" y="1635646"/>
            <a:ext cx="972000" cy="972000"/>
            <a:chOff x="4914092" y="1796980"/>
            <a:chExt cx="972000" cy="972000"/>
          </a:xfrm>
        </p:grpSpPr>
        <p:grpSp>
          <p:nvGrpSpPr>
            <p:cNvPr id="18" name="Group 17"/>
            <p:cNvGrpSpPr/>
            <p:nvPr/>
          </p:nvGrpSpPr>
          <p:grpSpPr>
            <a:xfrm>
              <a:off x="4914092" y="1796980"/>
              <a:ext cx="972000" cy="972000"/>
              <a:chOff x="4914092" y="1771869"/>
              <a:chExt cx="972000" cy="972000"/>
            </a:xfrm>
          </p:grpSpPr>
          <p:sp>
            <p:nvSpPr>
              <p:cNvPr id="8" name="Rectangle 7"/>
              <p:cNvSpPr/>
              <p:nvPr/>
            </p:nvSpPr>
            <p:spPr>
              <a:xfrm>
                <a:off x="4914092" y="1771869"/>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20" name="Rectangle 19"/>
              <p:cNvSpPr/>
              <p:nvPr/>
            </p:nvSpPr>
            <p:spPr>
              <a:xfrm>
                <a:off x="5004048" y="1861825"/>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0" name="Block Arc 14"/>
            <p:cNvSpPr/>
            <p:nvPr/>
          </p:nvSpPr>
          <p:spPr>
            <a:xfrm rot="16200000">
              <a:off x="5293631" y="2015816"/>
              <a:ext cx="333413" cy="33363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2" name="Text Placeholder 1"/>
          <p:cNvSpPr>
            <a:spLocks noGrp="1"/>
          </p:cNvSpPr>
          <p:nvPr>
            <p:ph type="body" sz="quarter" idx="10"/>
          </p:nvPr>
        </p:nvSpPr>
        <p:spPr/>
        <p:txBody>
          <a:bodyPr/>
          <a:lstStyle/>
          <a:p>
            <a:r>
              <a:rPr lang="id-ID" altLang="ko-KR"/>
              <a:t>Manfaat Penelitian</a:t>
            </a:r>
            <a:endParaRPr lang="ko-KR" altLang="en-US" dirty="0"/>
          </a:p>
        </p:txBody>
      </p:sp>
      <p:grpSp>
        <p:nvGrpSpPr>
          <p:cNvPr id="36" name="Group 35">
            <a:extLst>
              <a:ext uri="{FF2B5EF4-FFF2-40B4-BE49-F238E27FC236}">
                <a16:creationId xmlns:a16="http://schemas.microsoft.com/office/drawing/2014/main" id="{610D250A-DAE0-78A8-34A4-F167B680FBAA}"/>
              </a:ext>
            </a:extLst>
          </p:cNvPr>
          <p:cNvGrpSpPr/>
          <p:nvPr/>
        </p:nvGrpSpPr>
        <p:grpSpPr>
          <a:xfrm>
            <a:off x="4362030" y="2391838"/>
            <a:ext cx="972000" cy="972000"/>
            <a:chOff x="4362030" y="2355726"/>
            <a:chExt cx="972000" cy="972000"/>
          </a:xfrm>
        </p:grpSpPr>
        <p:grpSp>
          <p:nvGrpSpPr>
            <p:cNvPr id="21" name="Group 20"/>
            <p:cNvGrpSpPr/>
            <p:nvPr/>
          </p:nvGrpSpPr>
          <p:grpSpPr>
            <a:xfrm>
              <a:off x="4362030" y="2355726"/>
              <a:ext cx="972000" cy="972000"/>
              <a:chOff x="4362030" y="2312124"/>
              <a:chExt cx="972000" cy="972000"/>
            </a:xfrm>
          </p:grpSpPr>
          <p:sp>
            <p:nvSpPr>
              <p:cNvPr id="7" name="Rectangle 6"/>
              <p:cNvSpPr/>
              <p:nvPr/>
            </p:nvSpPr>
            <p:spPr>
              <a:xfrm>
                <a:off x="4362030" y="2312124"/>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9" name="Rectangle 18"/>
              <p:cNvSpPr/>
              <p:nvPr/>
            </p:nvSpPr>
            <p:spPr>
              <a:xfrm>
                <a:off x="4451986" y="2402080"/>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1" name="Rectangle 36"/>
            <p:cNvSpPr/>
            <p:nvPr/>
          </p:nvSpPr>
          <p:spPr>
            <a:xfrm>
              <a:off x="4781969" y="2577295"/>
              <a:ext cx="303765" cy="25392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35" name="Group 34">
            <a:extLst>
              <a:ext uri="{FF2B5EF4-FFF2-40B4-BE49-F238E27FC236}">
                <a16:creationId xmlns:a16="http://schemas.microsoft.com/office/drawing/2014/main" id="{F89BBEC1-7AC2-B619-2E29-BAF4A7F0DB76}"/>
              </a:ext>
            </a:extLst>
          </p:cNvPr>
          <p:cNvGrpSpPr/>
          <p:nvPr/>
        </p:nvGrpSpPr>
        <p:grpSpPr>
          <a:xfrm>
            <a:off x="3809969" y="3183926"/>
            <a:ext cx="972000" cy="972000"/>
            <a:chOff x="3809969" y="2877490"/>
            <a:chExt cx="972000" cy="972000"/>
          </a:xfrm>
        </p:grpSpPr>
        <p:grpSp>
          <p:nvGrpSpPr>
            <p:cNvPr id="16" name="Group 15"/>
            <p:cNvGrpSpPr/>
            <p:nvPr/>
          </p:nvGrpSpPr>
          <p:grpSpPr>
            <a:xfrm>
              <a:off x="3809969" y="2877490"/>
              <a:ext cx="972000" cy="972000"/>
              <a:chOff x="3809969" y="2852379"/>
              <a:chExt cx="972000" cy="972000"/>
            </a:xfrm>
          </p:grpSpPr>
          <p:sp>
            <p:nvSpPr>
              <p:cNvPr id="6" name="Rectangle 5"/>
              <p:cNvSpPr/>
              <p:nvPr/>
            </p:nvSpPr>
            <p:spPr>
              <a:xfrm>
                <a:off x="3809969" y="2852379"/>
                <a:ext cx="972000" cy="972000"/>
              </a:xfrm>
              <a:prstGeom prst="rect">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Rectangle 16"/>
              <p:cNvSpPr/>
              <p:nvPr/>
            </p:nvSpPr>
            <p:spPr>
              <a:xfrm>
                <a:off x="3896308" y="2960162"/>
                <a:ext cx="792088" cy="7920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2" name="Rectangle 16"/>
            <p:cNvSpPr/>
            <p:nvPr/>
          </p:nvSpPr>
          <p:spPr>
            <a:xfrm rot="2700000">
              <a:off x="4298921" y="3065480"/>
              <a:ext cx="223629" cy="42546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TextBox 26"/>
          <p:cNvSpPr txBox="1"/>
          <p:nvPr/>
        </p:nvSpPr>
        <p:spPr>
          <a:xfrm>
            <a:off x="5436096" y="2708215"/>
            <a:ext cx="2592288" cy="1015663"/>
          </a:xfrm>
          <a:prstGeom prst="rect">
            <a:avLst/>
          </a:prstGeom>
          <a:noFill/>
        </p:spPr>
        <p:txBody>
          <a:bodyPr wrap="square" rtlCol="0">
            <a:spAutoFit/>
          </a:bodyPr>
          <a:lstStyle/>
          <a:p>
            <a:r>
              <a:rPr lang="id-ID" altLang="ko-KR" sz="1200">
                <a:solidFill>
                  <a:schemeClr val="tx1">
                    <a:lumMod val="75000"/>
                    <a:lumOff val="25000"/>
                  </a:schemeClr>
                </a:solidFill>
                <a:cs typeface="Arial" pitchFamily="34" charset="0"/>
              </a:rPr>
              <a:t>Melakukan pemantauan pada kondisi api, gas, suhu dan ditampilkan pada aplikasi secara </a:t>
            </a:r>
            <a:r>
              <a:rPr lang="id-ID" altLang="ko-KR" sz="1200" i="1">
                <a:solidFill>
                  <a:schemeClr val="tx1">
                    <a:lumMod val="75000"/>
                    <a:lumOff val="25000"/>
                  </a:schemeClr>
                </a:solidFill>
                <a:cs typeface="Arial" pitchFamily="34" charset="0"/>
              </a:rPr>
              <a:t>real-time</a:t>
            </a:r>
            <a:endParaRPr lang="ko-KR" altLang="en-US" sz="1200" i="1">
              <a:solidFill>
                <a:schemeClr val="tx1">
                  <a:lumMod val="75000"/>
                  <a:lumOff val="25000"/>
                </a:schemeClr>
              </a:solidFill>
              <a:cs typeface="Arial" pitchFamily="34" charset="0"/>
            </a:endParaRPr>
          </a:p>
          <a:p>
            <a:endParaRPr lang="ko-KR" altLang="en-US" sz="1200" dirty="0">
              <a:solidFill>
                <a:schemeClr val="tx1">
                  <a:lumMod val="75000"/>
                  <a:lumOff val="25000"/>
                </a:schemeClr>
              </a:solidFill>
              <a:cs typeface="Arial" pitchFamily="34" charset="0"/>
            </a:endParaRPr>
          </a:p>
        </p:txBody>
      </p:sp>
      <p:sp>
        <p:nvSpPr>
          <p:cNvPr id="30" name="TextBox 29"/>
          <p:cNvSpPr txBox="1"/>
          <p:nvPr/>
        </p:nvSpPr>
        <p:spPr>
          <a:xfrm>
            <a:off x="1115616" y="3147814"/>
            <a:ext cx="2592288" cy="646331"/>
          </a:xfrm>
          <a:prstGeom prst="rect">
            <a:avLst/>
          </a:prstGeom>
          <a:noFill/>
        </p:spPr>
        <p:txBody>
          <a:bodyPr wrap="square" rtlCol="0">
            <a:spAutoFit/>
          </a:bodyPr>
          <a:lstStyle/>
          <a:p>
            <a:pPr algn="r"/>
            <a:r>
              <a:rPr lang="id-ID" altLang="ko-KR" sz="1200">
                <a:solidFill>
                  <a:schemeClr val="tx1">
                    <a:lumMod val="75000"/>
                    <a:lumOff val="25000"/>
                  </a:schemeClr>
                </a:solidFill>
                <a:cs typeface="Arial" pitchFamily="34" charset="0"/>
              </a:rPr>
              <a:t>Mengirim notifikasi dan peringatan dini apabila terjadi kebakaran dan tanda-tandanya</a:t>
            </a:r>
            <a:endParaRPr lang="ko-KR" altLang="en-US" sz="1200" i="1" dirty="0">
              <a:solidFill>
                <a:schemeClr val="tx1">
                  <a:lumMod val="75000"/>
                  <a:lumOff val="25000"/>
                </a:schemeClr>
              </a:solidFill>
              <a:cs typeface="Arial" pitchFamily="34" charset="0"/>
            </a:endParaRPr>
          </a:p>
        </p:txBody>
      </p:sp>
      <p:sp>
        <p:nvSpPr>
          <p:cNvPr id="33" name="TextBox 32"/>
          <p:cNvSpPr txBox="1"/>
          <p:nvPr/>
        </p:nvSpPr>
        <p:spPr>
          <a:xfrm>
            <a:off x="2255742" y="1636649"/>
            <a:ext cx="2592288" cy="646331"/>
          </a:xfrm>
          <a:prstGeom prst="rect">
            <a:avLst/>
          </a:prstGeom>
          <a:noFill/>
        </p:spPr>
        <p:txBody>
          <a:bodyPr wrap="square" rtlCol="0">
            <a:spAutoFit/>
          </a:bodyPr>
          <a:lstStyle/>
          <a:p>
            <a:pPr algn="r"/>
            <a:r>
              <a:rPr lang="id-ID" altLang="ko-KR" sz="1200">
                <a:solidFill>
                  <a:schemeClr val="tx1">
                    <a:lumMod val="75000"/>
                    <a:lumOff val="25000"/>
                  </a:schemeClr>
                </a:solidFill>
                <a:cs typeface="Arial" pitchFamily="34" charset="0"/>
              </a:rPr>
              <a:t>Melakukan pendeteksian dini terhadap kebakaran, dan memadamkan api secara otomatis</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96477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p:cNvSpPr txBox="1">
            <a:spLocks/>
          </p:cNvSpPr>
          <p:nvPr/>
        </p:nvSpPr>
        <p:spPr>
          <a:xfrm>
            <a:off x="395536" y="2404402"/>
            <a:ext cx="2952328" cy="114193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altLang="ko-KR" sz="3600" b="1">
                <a:solidFill>
                  <a:schemeClr val="tx1">
                    <a:lumMod val="75000"/>
                    <a:lumOff val="25000"/>
                  </a:schemeClr>
                </a:solidFill>
                <a:latin typeface="+mj-lt"/>
                <a:cs typeface="Arial" pitchFamily="34" charset="0"/>
              </a:rPr>
              <a:t>Landasan Teori</a:t>
            </a:r>
            <a:endParaRPr lang="ko-KR" altLang="en-US" sz="3600" b="1" dirty="0">
              <a:solidFill>
                <a:schemeClr val="tx1">
                  <a:lumMod val="75000"/>
                  <a:lumOff val="25000"/>
                </a:schemeClr>
              </a:solidFill>
              <a:latin typeface="+mj-lt"/>
              <a:cs typeface="Arial" pitchFamily="34" charset="0"/>
            </a:endParaRPr>
          </a:p>
        </p:txBody>
      </p:sp>
      <p:pic>
        <p:nvPicPr>
          <p:cNvPr id="22" name="Picture Placeholder 21">
            <a:extLst>
              <a:ext uri="{FF2B5EF4-FFF2-40B4-BE49-F238E27FC236}">
                <a16:creationId xmlns:a16="http://schemas.microsoft.com/office/drawing/2014/main" id="{07458AEF-56A2-B2CD-9515-54C9A661ECE9}"/>
              </a:ext>
            </a:extLst>
          </p:cNvPr>
          <p:cNvPicPr>
            <a:picLocks noGrp="1" noChangeAspect="1"/>
          </p:cNvPicPr>
          <p:nvPr>
            <p:ph type="pic" idx="11"/>
          </p:nvPr>
        </p:nvPicPr>
        <p:blipFill>
          <a:blip r:embed="rId2" cstate="print">
            <a:extLst>
              <a:ext uri="{28A0092B-C50C-407E-A947-70E740481C1C}">
                <a14:useLocalDpi xmlns:a14="http://schemas.microsoft.com/office/drawing/2010/main" val="0"/>
              </a:ext>
            </a:extLst>
          </a:blip>
          <a:srcRect l="10320" r="10320"/>
          <a:stretch/>
        </p:blipFill>
        <p:spPr>
          <a:xfrm>
            <a:off x="3995936" y="123598"/>
            <a:ext cx="1080000" cy="1080000"/>
          </a:xfrm>
        </p:spPr>
      </p:pic>
      <p:pic>
        <p:nvPicPr>
          <p:cNvPr id="25" name="Picture Placeholder 24">
            <a:extLst>
              <a:ext uri="{FF2B5EF4-FFF2-40B4-BE49-F238E27FC236}">
                <a16:creationId xmlns:a16="http://schemas.microsoft.com/office/drawing/2014/main" id="{B7B0E4F6-2BF2-AA51-95AD-4EE19740308C}"/>
              </a:ext>
            </a:extLst>
          </p:cNvPr>
          <p:cNvPicPr>
            <a:picLocks noGrp="1" noChangeAspect="1"/>
          </p:cNvPicPr>
          <p:nvPr>
            <p:ph type="pic" idx="10"/>
          </p:nvPr>
        </p:nvPicPr>
        <p:blipFill rotWithShape="1">
          <a:blip r:embed="rId3" cstate="print">
            <a:extLst>
              <a:ext uri="{28A0092B-C50C-407E-A947-70E740481C1C}">
                <a14:useLocalDpi xmlns:a14="http://schemas.microsoft.com/office/drawing/2010/main" val="0"/>
              </a:ext>
            </a:extLst>
          </a:blip>
          <a:srcRect l="6529" r="28291"/>
          <a:stretch/>
        </p:blipFill>
        <p:spPr>
          <a:xfrm>
            <a:off x="8101012" y="1347352"/>
            <a:ext cx="1079500" cy="1081087"/>
          </a:xfrm>
        </p:spPr>
      </p:pic>
      <p:grpSp>
        <p:nvGrpSpPr>
          <p:cNvPr id="5" name="Group 4">
            <a:extLst>
              <a:ext uri="{FF2B5EF4-FFF2-40B4-BE49-F238E27FC236}">
                <a16:creationId xmlns:a16="http://schemas.microsoft.com/office/drawing/2014/main" id="{EE510737-6945-2703-17F8-30C584539644}"/>
              </a:ext>
            </a:extLst>
          </p:cNvPr>
          <p:cNvGrpSpPr/>
          <p:nvPr/>
        </p:nvGrpSpPr>
        <p:grpSpPr>
          <a:xfrm>
            <a:off x="5220074" y="187044"/>
            <a:ext cx="3888432" cy="910558"/>
            <a:chOff x="5975648" y="272135"/>
            <a:chExt cx="3168352" cy="910558"/>
          </a:xfrm>
        </p:grpSpPr>
        <p:sp>
          <p:nvSpPr>
            <p:cNvPr id="16" name="TextBox 15"/>
            <p:cNvSpPr txBox="1"/>
            <p:nvPr/>
          </p:nvSpPr>
          <p:spPr>
            <a:xfrm>
              <a:off x="5975648" y="536362"/>
              <a:ext cx="3168352" cy="646331"/>
            </a:xfrm>
            <a:prstGeom prst="rect">
              <a:avLst/>
            </a:prstGeom>
            <a:noFill/>
          </p:spPr>
          <p:txBody>
            <a:bodyPr wrap="square" rtlCol="0">
              <a:spAutoFit/>
            </a:bodyPr>
            <a:lstStyle/>
            <a:p>
              <a:r>
                <a:rPr lang="id-ID" altLang="ko-KR" sz="1200">
                  <a:solidFill>
                    <a:schemeClr val="tx1">
                      <a:lumMod val="75000"/>
                      <a:lumOff val="25000"/>
                    </a:schemeClr>
                  </a:solidFill>
                  <a:cs typeface="Arial" pitchFamily="34" charset="0"/>
                </a:rPr>
                <a:t>Mikrokontroler yang dilengkapi modul Wi-Fi dan kapasitas memori yang besar, sangat mendukung pengembangan sistem IoT</a:t>
              </a:r>
              <a:endParaRPr lang="ko-KR" altLang="en-US" sz="1200" dirty="0">
                <a:solidFill>
                  <a:schemeClr val="tx1">
                    <a:lumMod val="75000"/>
                    <a:lumOff val="25000"/>
                  </a:schemeClr>
                </a:solidFill>
                <a:cs typeface="Arial" pitchFamily="34" charset="0"/>
              </a:endParaRPr>
            </a:p>
          </p:txBody>
        </p:sp>
        <p:sp>
          <p:nvSpPr>
            <p:cNvPr id="2" name="TextBox 1">
              <a:extLst>
                <a:ext uri="{FF2B5EF4-FFF2-40B4-BE49-F238E27FC236}">
                  <a16:creationId xmlns:a16="http://schemas.microsoft.com/office/drawing/2014/main" id="{6258B2AC-F9CF-C51E-29C5-9529626C7359}"/>
                </a:ext>
              </a:extLst>
            </p:cNvPr>
            <p:cNvSpPr txBox="1"/>
            <p:nvPr/>
          </p:nvSpPr>
          <p:spPr>
            <a:xfrm>
              <a:off x="5975648" y="272135"/>
              <a:ext cx="2592288" cy="276999"/>
            </a:xfrm>
            <a:prstGeom prst="rect">
              <a:avLst/>
            </a:prstGeom>
            <a:noFill/>
          </p:spPr>
          <p:txBody>
            <a:bodyPr wrap="square" rtlCol="0">
              <a:spAutoFit/>
            </a:bodyPr>
            <a:lstStyle/>
            <a:p>
              <a:r>
                <a:rPr lang="id-ID" altLang="ko-KR" sz="1200" b="1">
                  <a:solidFill>
                    <a:schemeClr val="tx1">
                      <a:lumMod val="75000"/>
                      <a:lumOff val="25000"/>
                    </a:schemeClr>
                  </a:solidFill>
                  <a:cs typeface="Arial" pitchFamily="34" charset="0"/>
                </a:rPr>
                <a:t>NodeMCU ESP32</a:t>
              </a:r>
              <a:endParaRPr lang="ko-KR" altLang="en-US" sz="1200" b="1"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2048FF86-5844-6801-6EC2-6617B7C0F4CC}"/>
              </a:ext>
            </a:extLst>
          </p:cNvPr>
          <p:cNvGrpSpPr/>
          <p:nvPr/>
        </p:nvGrpSpPr>
        <p:grpSpPr>
          <a:xfrm>
            <a:off x="4067945" y="1568031"/>
            <a:ext cx="3888431" cy="725892"/>
            <a:chOff x="4067945" y="1280247"/>
            <a:chExt cx="3888431" cy="725892"/>
          </a:xfrm>
        </p:grpSpPr>
        <p:sp>
          <p:nvSpPr>
            <p:cNvPr id="9" name="TextBox 8">
              <a:extLst>
                <a:ext uri="{FF2B5EF4-FFF2-40B4-BE49-F238E27FC236}">
                  <a16:creationId xmlns:a16="http://schemas.microsoft.com/office/drawing/2014/main" id="{B3C5211D-05DF-5EAB-B8CD-8B725ADB083B}"/>
                </a:ext>
              </a:extLst>
            </p:cNvPr>
            <p:cNvSpPr txBox="1"/>
            <p:nvPr/>
          </p:nvSpPr>
          <p:spPr>
            <a:xfrm>
              <a:off x="4067946" y="1544474"/>
              <a:ext cx="3888430" cy="461665"/>
            </a:xfrm>
            <a:prstGeom prst="rect">
              <a:avLst/>
            </a:prstGeom>
            <a:noFill/>
          </p:spPr>
          <p:txBody>
            <a:bodyPr wrap="square" rtlCol="0">
              <a:spAutoFit/>
            </a:bodyPr>
            <a:lstStyle/>
            <a:p>
              <a:pPr algn="r"/>
              <a:r>
                <a:rPr lang="id-ID" altLang="ko-KR" sz="1200">
                  <a:solidFill>
                    <a:schemeClr val="tx1">
                      <a:lumMod val="75000"/>
                      <a:lumOff val="25000"/>
                    </a:schemeClr>
                  </a:solidFill>
                  <a:cs typeface="Arial" pitchFamily="34" charset="0"/>
                </a:rPr>
                <a:t>Sensor api yang digunakan untuk mendeteksi nyala api berdasarkan sinar </a:t>
              </a:r>
              <a:r>
                <a:rPr lang="id-ID" altLang="ko-KR" sz="1200" i="1">
                  <a:solidFill>
                    <a:schemeClr val="tx1">
                      <a:lumMod val="75000"/>
                      <a:lumOff val="25000"/>
                    </a:schemeClr>
                  </a:solidFill>
                  <a:cs typeface="Arial" pitchFamily="34" charset="0"/>
                </a:rPr>
                <a:t>infrared</a:t>
              </a:r>
              <a:r>
                <a:rPr lang="id-ID" altLang="ko-KR" sz="1200">
                  <a:solidFill>
                    <a:schemeClr val="tx1">
                      <a:lumMod val="75000"/>
                      <a:lumOff val="25000"/>
                    </a:schemeClr>
                  </a:solidFill>
                  <a:cs typeface="Arial" pitchFamily="34" charset="0"/>
                </a:rPr>
                <a:t> yang dipancarkan</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E2E98036-D19D-79FC-C666-B7247623C7B5}"/>
                </a:ext>
              </a:extLst>
            </p:cNvPr>
            <p:cNvSpPr txBox="1"/>
            <p:nvPr/>
          </p:nvSpPr>
          <p:spPr>
            <a:xfrm>
              <a:off x="4067945" y="1280247"/>
              <a:ext cx="3888430" cy="276999"/>
            </a:xfrm>
            <a:prstGeom prst="rect">
              <a:avLst/>
            </a:prstGeom>
            <a:noFill/>
          </p:spPr>
          <p:txBody>
            <a:bodyPr wrap="square" rtlCol="0">
              <a:spAutoFit/>
            </a:bodyPr>
            <a:lstStyle/>
            <a:p>
              <a:pPr algn="r"/>
              <a:r>
                <a:rPr lang="id-ID" altLang="ko-KR" sz="1200" b="1">
                  <a:solidFill>
                    <a:schemeClr val="tx1">
                      <a:lumMod val="75000"/>
                      <a:lumOff val="25000"/>
                    </a:schemeClr>
                  </a:solidFill>
                  <a:cs typeface="Arial" pitchFamily="34" charset="0"/>
                </a:rPr>
                <a:t>IR Infrared Flame Sensor</a:t>
              </a:r>
              <a:endParaRPr lang="ko-KR" altLang="en-US" sz="1200" b="1" dirty="0">
                <a:solidFill>
                  <a:schemeClr val="tx1">
                    <a:lumMod val="75000"/>
                    <a:lumOff val="25000"/>
                  </a:schemeClr>
                </a:solidFill>
                <a:cs typeface="Arial" pitchFamily="34" charset="0"/>
              </a:endParaRPr>
            </a:p>
          </p:txBody>
        </p:sp>
      </p:grpSp>
      <p:grpSp>
        <p:nvGrpSpPr>
          <p:cNvPr id="35" name="Group 34">
            <a:extLst>
              <a:ext uri="{FF2B5EF4-FFF2-40B4-BE49-F238E27FC236}">
                <a16:creationId xmlns:a16="http://schemas.microsoft.com/office/drawing/2014/main" id="{D3B40620-FB68-1D71-799E-3B3654A6D847}"/>
              </a:ext>
            </a:extLst>
          </p:cNvPr>
          <p:cNvGrpSpPr/>
          <p:nvPr/>
        </p:nvGrpSpPr>
        <p:grpSpPr>
          <a:xfrm>
            <a:off x="3995936" y="2644642"/>
            <a:ext cx="5117112" cy="1080000"/>
            <a:chOff x="3995936" y="2139362"/>
            <a:chExt cx="5117112" cy="1080000"/>
          </a:xfrm>
        </p:grpSpPr>
        <p:grpSp>
          <p:nvGrpSpPr>
            <p:cNvPr id="15" name="Group 14">
              <a:extLst>
                <a:ext uri="{FF2B5EF4-FFF2-40B4-BE49-F238E27FC236}">
                  <a16:creationId xmlns:a16="http://schemas.microsoft.com/office/drawing/2014/main" id="{0DB9EB2D-F4B8-EDA0-E7F5-FCED6EA82101}"/>
                </a:ext>
              </a:extLst>
            </p:cNvPr>
            <p:cNvGrpSpPr/>
            <p:nvPr/>
          </p:nvGrpSpPr>
          <p:grpSpPr>
            <a:xfrm>
              <a:off x="5220074" y="2331589"/>
              <a:ext cx="3892974" cy="725892"/>
              <a:chOff x="5975648" y="272135"/>
              <a:chExt cx="3168352" cy="725892"/>
            </a:xfrm>
          </p:grpSpPr>
          <p:sp>
            <p:nvSpPr>
              <p:cNvPr id="17" name="TextBox 16">
                <a:extLst>
                  <a:ext uri="{FF2B5EF4-FFF2-40B4-BE49-F238E27FC236}">
                    <a16:creationId xmlns:a16="http://schemas.microsoft.com/office/drawing/2014/main" id="{F5A91B8D-7529-F1A3-E6BC-862BB200F45C}"/>
                  </a:ext>
                </a:extLst>
              </p:cNvPr>
              <p:cNvSpPr txBox="1"/>
              <p:nvPr/>
            </p:nvSpPr>
            <p:spPr>
              <a:xfrm>
                <a:off x="5975648" y="536362"/>
                <a:ext cx="3168352" cy="461665"/>
              </a:xfrm>
              <a:prstGeom prst="rect">
                <a:avLst/>
              </a:prstGeom>
              <a:noFill/>
            </p:spPr>
            <p:txBody>
              <a:bodyPr wrap="square" rtlCol="0">
                <a:spAutoFit/>
              </a:bodyPr>
              <a:lstStyle/>
              <a:p>
                <a:r>
                  <a:rPr lang="id-ID" altLang="ko-KR" sz="1200">
                    <a:solidFill>
                      <a:schemeClr val="tx1">
                        <a:lumMod val="75000"/>
                        <a:lumOff val="25000"/>
                      </a:schemeClr>
                    </a:solidFill>
                    <a:cs typeface="Arial" pitchFamily="34" charset="0"/>
                  </a:rPr>
                  <a:t>Pompa air dengan tegangan 12V, digunakan untuk mengalirkan air dari </a:t>
                </a:r>
                <a:r>
                  <a:rPr lang="id-ID" altLang="ko-KR" sz="1200" i="1">
                    <a:solidFill>
                      <a:schemeClr val="tx1">
                        <a:lumMod val="75000"/>
                        <a:lumOff val="25000"/>
                      </a:schemeClr>
                    </a:solidFill>
                    <a:cs typeface="Arial" pitchFamily="34" charset="0"/>
                  </a:rPr>
                  <a:t>water container</a:t>
                </a:r>
                <a:endParaRPr lang="ko-KR" altLang="en-US" sz="1200" i="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5C813399-36AA-8415-4764-CACF9182F7C0}"/>
                  </a:ext>
                </a:extLst>
              </p:cNvPr>
              <p:cNvSpPr txBox="1"/>
              <p:nvPr/>
            </p:nvSpPr>
            <p:spPr>
              <a:xfrm>
                <a:off x="5975648" y="272135"/>
                <a:ext cx="2592288" cy="276999"/>
              </a:xfrm>
              <a:prstGeom prst="rect">
                <a:avLst/>
              </a:prstGeom>
              <a:noFill/>
            </p:spPr>
            <p:txBody>
              <a:bodyPr wrap="square" rtlCol="0">
                <a:spAutoFit/>
              </a:bodyPr>
              <a:lstStyle/>
              <a:p>
                <a:r>
                  <a:rPr lang="id-ID" altLang="ko-KR" sz="1200" b="1">
                    <a:solidFill>
                      <a:schemeClr val="tx1">
                        <a:lumMod val="75000"/>
                        <a:lumOff val="25000"/>
                      </a:schemeClr>
                    </a:solidFill>
                    <a:cs typeface="Arial" pitchFamily="34" charset="0"/>
                  </a:rPr>
                  <a:t>DC Water Pump</a:t>
                </a:r>
                <a:endParaRPr lang="ko-KR" altLang="en-US" sz="1200" b="1" dirty="0">
                  <a:solidFill>
                    <a:schemeClr val="tx1">
                      <a:lumMod val="75000"/>
                      <a:lumOff val="25000"/>
                    </a:schemeClr>
                  </a:solidFill>
                  <a:cs typeface="Arial" pitchFamily="34" charset="0"/>
                </a:endParaRPr>
              </a:p>
            </p:txBody>
          </p:sp>
        </p:grpSp>
        <p:pic>
          <p:nvPicPr>
            <p:cNvPr id="23" name="Picture Placeholder 21">
              <a:extLst>
                <a:ext uri="{FF2B5EF4-FFF2-40B4-BE49-F238E27FC236}">
                  <a16:creationId xmlns:a16="http://schemas.microsoft.com/office/drawing/2014/main" id="{72C0231D-BB49-0C11-9650-068FC581FF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263" r="15798"/>
            <a:stretch/>
          </p:blipFill>
          <p:spPr>
            <a:xfrm>
              <a:off x="3995936" y="2139362"/>
              <a:ext cx="1080000" cy="1080000"/>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pic>
      </p:grpSp>
      <p:grpSp>
        <p:nvGrpSpPr>
          <p:cNvPr id="34" name="Group 33">
            <a:extLst>
              <a:ext uri="{FF2B5EF4-FFF2-40B4-BE49-F238E27FC236}">
                <a16:creationId xmlns:a16="http://schemas.microsoft.com/office/drawing/2014/main" id="{5A33D11C-5A55-0B9C-31D1-16671D8AB09E}"/>
              </a:ext>
            </a:extLst>
          </p:cNvPr>
          <p:cNvGrpSpPr/>
          <p:nvPr/>
        </p:nvGrpSpPr>
        <p:grpSpPr>
          <a:xfrm>
            <a:off x="4063401" y="3867894"/>
            <a:ext cx="5080599" cy="1081087"/>
            <a:chOff x="4063401" y="3222281"/>
            <a:chExt cx="5080599" cy="1081087"/>
          </a:xfrm>
        </p:grpSpPr>
        <p:pic>
          <p:nvPicPr>
            <p:cNvPr id="26" name="Picture Placeholder 24">
              <a:extLst>
                <a:ext uri="{FF2B5EF4-FFF2-40B4-BE49-F238E27FC236}">
                  <a16:creationId xmlns:a16="http://schemas.microsoft.com/office/drawing/2014/main" id="{A0A455C8-B465-3B45-6EDD-83A7191D55E6}"/>
                </a:ext>
              </a:extLst>
            </p:cNvPr>
            <p:cNvPicPr>
              <a:picLocks noChangeAspect="1"/>
            </p:cNvPicPr>
            <p:nvPr/>
          </p:nvPicPr>
          <p:blipFill>
            <a:blip r:embed="rId5" cstate="print">
              <a:extLst>
                <a:ext uri="{28A0092B-C50C-407E-A947-70E740481C1C}">
                  <a14:useLocalDpi xmlns:a14="http://schemas.microsoft.com/office/drawing/2010/main" val="0"/>
                </a:ext>
              </a:extLst>
            </a:blip>
            <a:srcRect l="28877" r="28877"/>
            <a:stretch/>
          </p:blipFill>
          <p:spPr>
            <a:xfrm>
              <a:off x="8064500" y="3222281"/>
              <a:ext cx="1079500" cy="1081087"/>
            </a:xfrm>
            <a:custGeom>
              <a:avLst/>
              <a:gdLst>
                <a:gd name="connsiteX0" fmla="*/ 125363 w 1440000"/>
                <a:gd name="connsiteY0" fmla="*/ 124056 h 1440000"/>
                <a:gd name="connsiteX1" fmla="*/ 1314637 w 1440000"/>
                <a:gd name="connsiteY1" fmla="*/ 124056 h 1440000"/>
                <a:gd name="connsiteX2" fmla="*/ 1314637 w 1440000"/>
                <a:gd name="connsiteY2" fmla="*/ 1315945 h 1440000"/>
                <a:gd name="connsiteX3" fmla="*/ 125363 w 1440000"/>
                <a:gd name="connsiteY3" fmla="*/ 1315945 h 1440000"/>
                <a:gd name="connsiteX4" fmla="*/ 92030 w 1440000"/>
                <a:gd name="connsiteY4" fmla="*/ 90723 h 1440000"/>
                <a:gd name="connsiteX5" fmla="*/ 92030 w 1440000"/>
                <a:gd name="connsiteY5" fmla="*/ 1349278 h 1440000"/>
                <a:gd name="connsiteX6" fmla="*/ 1347970 w 1440000"/>
                <a:gd name="connsiteY6" fmla="*/ 1349278 h 1440000"/>
                <a:gd name="connsiteX7" fmla="*/ 1347970 w 1440000"/>
                <a:gd name="connsiteY7" fmla="*/ 90723 h 1440000"/>
                <a:gd name="connsiteX8" fmla="*/ 0 w 1440000"/>
                <a:gd name="connsiteY8" fmla="*/ 0 h 1440000"/>
                <a:gd name="connsiteX9" fmla="*/ 1440000 w 1440000"/>
                <a:gd name="connsiteY9" fmla="*/ 0 h 1440000"/>
                <a:gd name="connsiteX10" fmla="*/ 1440000 w 1440000"/>
                <a:gd name="connsiteY10" fmla="*/ 1440000 h 1440000"/>
                <a:gd name="connsiteX11" fmla="*/ 0 w 1440000"/>
                <a:gd name="connsiteY11" fmla="*/ 144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00" h="1440000">
                  <a:moveTo>
                    <a:pt x="125363" y="124056"/>
                  </a:moveTo>
                  <a:lnTo>
                    <a:pt x="1314637" y="124056"/>
                  </a:lnTo>
                  <a:lnTo>
                    <a:pt x="1314637" y="1315945"/>
                  </a:lnTo>
                  <a:lnTo>
                    <a:pt x="125363" y="1315945"/>
                  </a:lnTo>
                  <a:close/>
                  <a:moveTo>
                    <a:pt x="92030" y="90723"/>
                  </a:moveTo>
                  <a:lnTo>
                    <a:pt x="92030" y="1349278"/>
                  </a:lnTo>
                  <a:lnTo>
                    <a:pt x="1347970" y="1349278"/>
                  </a:lnTo>
                  <a:lnTo>
                    <a:pt x="1347970" y="90723"/>
                  </a:lnTo>
                  <a:close/>
                  <a:moveTo>
                    <a:pt x="0" y="0"/>
                  </a:moveTo>
                  <a:lnTo>
                    <a:pt x="1440000" y="0"/>
                  </a:lnTo>
                  <a:lnTo>
                    <a:pt x="1440000" y="1440000"/>
                  </a:lnTo>
                  <a:lnTo>
                    <a:pt x="0" y="1440000"/>
                  </a:lnTo>
                  <a:close/>
                </a:path>
              </a:pathLst>
            </a:custGeom>
            <a:solidFill>
              <a:schemeClr val="bg1">
                <a:lumMod val="95000"/>
              </a:schemeClr>
            </a:solidFill>
          </p:spPr>
        </p:pic>
        <p:grpSp>
          <p:nvGrpSpPr>
            <p:cNvPr id="27" name="Group 26">
              <a:extLst>
                <a:ext uri="{FF2B5EF4-FFF2-40B4-BE49-F238E27FC236}">
                  <a16:creationId xmlns:a16="http://schemas.microsoft.com/office/drawing/2014/main" id="{B0E9F832-47E0-2AED-97DD-186A8C3C5D38}"/>
                </a:ext>
              </a:extLst>
            </p:cNvPr>
            <p:cNvGrpSpPr/>
            <p:nvPr/>
          </p:nvGrpSpPr>
          <p:grpSpPr>
            <a:xfrm>
              <a:off x="4063401" y="3363226"/>
              <a:ext cx="3892974" cy="910558"/>
              <a:chOff x="5975647" y="272135"/>
              <a:chExt cx="3168353" cy="910558"/>
            </a:xfrm>
          </p:grpSpPr>
          <p:sp>
            <p:nvSpPr>
              <p:cNvPr id="28" name="TextBox 27">
                <a:extLst>
                  <a:ext uri="{FF2B5EF4-FFF2-40B4-BE49-F238E27FC236}">
                    <a16:creationId xmlns:a16="http://schemas.microsoft.com/office/drawing/2014/main" id="{7D5E3DAD-7680-6CB8-B3C4-ED2E3AB10BA2}"/>
                  </a:ext>
                </a:extLst>
              </p:cNvPr>
              <p:cNvSpPr txBox="1"/>
              <p:nvPr/>
            </p:nvSpPr>
            <p:spPr>
              <a:xfrm>
                <a:off x="5975648" y="536362"/>
                <a:ext cx="3168352" cy="646331"/>
              </a:xfrm>
              <a:prstGeom prst="rect">
                <a:avLst/>
              </a:prstGeom>
              <a:noFill/>
            </p:spPr>
            <p:txBody>
              <a:bodyPr wrap="square" rtlCol="0">
                <a:spAutoFit/>
              </a:bodyPr>
              <a:lstStyle/>
              <a:p>
                <a:pPr algn="r"/>
                <a:r>
                  <a:rPr lang="id-ID" altLang="ko-KR" sz="1200">
                    <a:solidFill>
                      <a:schemeClr val="tx1">
                        <a:lumMod val="75000"/>
                        <a:lumOff val="25000"/>
                      </a:schemeClr>
                    </a:solidFill>
                    <a:cs typeface="Arial" pitchFamily="34" charset="0"/>
                  </a:rPr>
                  <a:t>Pesan pemberitahuan yang dapat dikirim ke </a:t>
                </a:r>
                <a:r>
                  <a:rPr lang="id-ID" altLang="ko-KR" sz="1200" i="1">
                    <a:solidFill>
                      <a:schemeClr val="tx1">
                        <a:lumMod val="75000"/>
                        <a:lumOff val="25000"/>
                      </a:schemeClr>
                    </a:solidFill>
                    <a:cs typeface="Arial" pitchFamily="34" charset="0"/>
                  </a:rPr>
                  <a:t>user</a:t>
                </a:r>
                <a:r>
                  <a:rPr lang="id-ID" altLang="ko-KR" sz="1200">
                    <a:solidFill>
                      <a:schemeClr val="tx1">
                        <a:lumMod val="75000"/>
                        <a:lumOff val="25000"/>
                      </a:schemeClr>
                    </a:solidFill>
                    <a:cs typeface="Arial" pitchFamily="34" charset="0"/>
                  </a:rPr>
                  <a:t> melalui antarmuka </a:t>
                </a:r>
                <a:r>
                  <a:rPr lang="id-ID" altLang="ko-KR" sz="1200" i="1">
                    <a:solidFill>
                      <a:schemeClr val="tx1">
                        <a:lumMod val="75000"/>
                        <a:lumOff val="25000"/>
                      </a:schemeClr>
                    </a:solidFill>
                    <a:cs typeface="Arial" pitchFamily="34" charset="0"/>
                  </a:rPr>
                  <a:t>desktop</a:t>
                </a:r>
                <a:r>
                  <a:rPr lang="id-ID" altLang="ko-KR" sz="1200">
                    <a:solidFill>
                      <a:schemeClr val="tx1">
                        <a:lumMod val="75000"/>
                        <a:lumOff val="25000"/>
                      </a:schemeClr>
                    </a:solidFill>
                    <a:cs typeface="Arial" pitchFamily="34" charset="0"/>
                  </a:rPr>
                  <a:t> </a:t>
                </a:r>
                <a:r>
                  <a:rPr lang="id-ID" altLang="ko-KR" sz="1200" i="1">
                    <a:solidFill>
                      <a:schemeClr val="tx1">
                        <a:lumMod val="75000"/>
                        <a:lumOff val="25000"/>
                      </a:schemeClr>
                    </a:solidFill>
                    <a:cs typeface="Arial" pitchFamily="34" charset="0"/>
                  </a:rPr>
                  <a:t>web </a:t>
                </a:r>
                <a:r>
                  <a:rPr lang="id-ID" altLang="ko-KR" sz="1200">
                    <a:solidFill>
                      <a:schemeClr val="tx1">
                        <a:lumMod val="75000"/>
                        <a:lumOff val="25000"/>
                      </a:schemeClr>
                    </a:solidFill>
                    <a:cs typeface="Arial" pitchFamily="34" charset="0"/>
                  </a:rPr>
                  <a:t>dan perangkat </a:t>
                </a:r>
                <a:r>
                  <a:rPr lang="id-ID" altLang="ko-KR" sz="1200" i="1">
                    <a:solidFill>
                      <a:schemeClr val="tx1">
                        <a:lumMod val="75000"/>
                        <a:lumOff val="25000"/>
                      </a:schemeClr>
                    </a:solidFill>
                    <a:cs typeface="Arial" pitchFamily="34" charset="0"/>
                  </a:rPr>
                  <a:t>mobile</a:t>
                </a:r>
                <a:r>
                  <a:rPr lang="id-ID" altLang="ko-KR" sz="1200">
                    <a:solidFill>
                      <a:schemeClr val="tx1">
                        <a:lumMod val="75000"/>
                        <a:lumOff val="25000"/>
                      </a:schemeClr>
                    </a:solidFill>
                    <a:cs typeface="Arial" pitchFamily="34" charset="0"/>
                  </a:rPr>
                  <a:t> seluler </a:t>
                </a:r>
                <a:endParaRPr lang="ko-KR" altLang="en-US" sz="1200"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D9E898E4-AB48-6A2C-3F77-4C5467586F05}"/>
                  </a:ext>
                </a:extLst>
              </p:cNvPr>
              <p:cNvSpPr txBox="1"/>
              <p:nvPr/>
            </p:nvSpPr>
            <p:spPr>
              <a:xfrm>
                <a:off x="5975647" y="272135"/>
                <a:ext cx="3168352" cy="276999"/>
              </a:xfrm>
              <a:prstGeom prst="rect">
                <a:avLst/>
              </a:prstGeom>
              <a:noFill/>
            </p:spPr>
            <p:txBody>
              <a:bodyPr wrap="square" rtlCol="0">
                <a:spAutoFit/>
              </a:bodyPr>
              <a:lstStyle/>
              <a:p>
                <a:pPr algn="r"/>
                <a:r>
                  <a:rPr lang="id-ID" altLang="ko-KR" sz="1200" b="1">
                    <a:solidFill>
                      <a:schemeClr val="tx1">
                        <a:lumMod val="75000"/>
                        <a:lumOff val="25000"/>
                      </a:schemeClr>
                    </a:solidFill>
                    <a:cs typeface="Arial" pitchFamily="34" charset="0"/>
                  </a:rPr>
                  <a:t>Push Notification</a:t>
                </a:r>
                <a:endParaRPr lang="ko-KR" altLang="en-US" sz="1200" b="1" dirty="0">
                  <a:solidFill>
                    <a:schemeClr val="tx1">
                      <a:lumMod val="75000"/>
                      <a:lumOff val="25000"/>
                    </a:schemeClr>
                  </a:solidFill>
                  <a:cs typeface="Arial" pitchFamily="34" charset="0"/>
                </a:endParaRPr>
              </a:p>
            </p:txBody>
          </p:sp>
        </p:grpSp>
      </p:grpSp>
    </p:spTree>
    <p:extLst>
      <p:ext uri="{BB962C8B-B14F-4D97-AF65-F5344CB8AC3E}">
        <p14:creationId xmlns:p14="http://schemas.microsoft.com/office/powerpoint/2010/main" val="4008515289"/>
      </p:ext>
    </p:extLst>
  </p:cSld>
  <p:clrMapOvr>
    <a:masterClrMapping/>
  </p:clrMapOvr>
</p:sld>
</file>

<file path=ppt/theme/theme1.xml><?xml version="1.0" encoding="utf-8"?>
<a:theme xmlns:a="http://schemas.openxmlformats.org/drawingml/2006/main" name="Cover and End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Default Font">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7">
      <a:dk1>
        <a:sysClr val="windowText" lastClr="000000"/>
      </a:dk1>
      <a:lt1>
        <a:sysClr val="window" lastClr="FFFFFF"/>
      </a:lt1>
      <a:dk2>
        <a:srgbClr val="1F497D"/>
      </a:dk2>
      <a:lt2>
        <a:srgbClr val="EEECE1"/>
      </a:lt2>
      <a:accent1>
        <a:srgbClr val="FFCE29"/>
      </a:accent1>
      <a:accent2>
        <a:srgbClr val="F2BF27"/>
      </a:accent2>
      <a:accent3>
        <a:srgbClr val="ED1C24"/>
      </a:accent3>
      <a:accent4>
        <a:srgbClr val="FFCE29"/>
      </a:accent4>
      <a:accent5>
        <a:srgbClr val="F2BF27"/>
      </a:accent5>
      <a:accent6>
        <a:srgbClr val="ED1C24"/>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2264</TotalTime>
  <Words>2566</Words>
  <Application>Microsoft Office PowerPoint</Application>
  <PresentationFormat>On-screen Show (16:9)</PresentationFormat>
  <Paragraphs>728</Paragraphs>
  <Slides>32</Slides>
  <Notes>20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32</vt:i4>
      </vt:variant>
    </vt:vector>
  </HeadingPairs>
  <TitlesOfParts>
    <vt:vector size="38" baseType="lpstr">
      <vt:lpstr>맑은 고딕</vt:lpstr>
      <vt:lpstr>Arial</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Dimas Bagus Saputra</cp:lastModifiedBy>
  <cp:revision>109</cp:revision>
  <dcterms:created xsi:type="dcterms:W3CDTF">2016-12-05T23:26:54Z</dcterms:created>
  <dcterms:modified xsi:type="dcterms:W3CDTF">2023-10-18T19:34:35Z</dcterms:modified>
</cp:coreProperties>
</file>